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59" r:id="rId6"/>
    <p:sldId id="285" r:id="rId7"/>
    <p:sldId id="286" r:id="rId8"/>
    <p:sldId id="260" r:id="rId9"/>
    <p:sldId id="261" r:id="rId10"/>
    <p:sldId id="277" r:id="rId11"/>
    <p:sldId id="266" r:id="rId12"/>
    <p:sldId id="264" r:id="rId13"/>
    <p:sldId id="267" r:id="rId14"/>
    <p:sldId id="278" r:id="rId15"/>
    <p:sldId id="283" r:id="rId16"/>
    <p:sldId id="284" r:id="rId17"/>
    <p:sldId id="279" r:id="rId18"/>
    <p:sldId id="282" r:id="rId19"/>
    <p:sldId id="268" r:id="rId20"/>
    <p:sldId id="269" r:id="rId21"/>
    <p:sldId id="270" r:id="rId22"/>
    <p:sldId id="275" r:id="rId23"/>
    <p:sldId id="276" r:id="rId24"/>
    <p:sldId id="273" r:id="rId25"/>
    <p:sldId id="271" r:id="rId26"/>
    <p:sldId id="272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5" d="100"/>
          <a:sy n="115" d="100"/>
        </p:scale>
        <p:origin x="-8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CD5B77-4D0C-4BBB-AF5A-9A8206EEA244}" type="datetimeFigureOut">
              <a:rPr lang="pl-PL" smtClean="0"/>
              <a:t>2020-01-23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A38625-83A3-48D9-93F4-6AA1975D9923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1865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pl-PL" dirty="0"/>
              <a:t>Frezowanie: odmiany frezowania, narzędzia do frezowania, frezarki,  prace wykonywane na </a:t>
            </a:r>
            <a:r>
              <a:rPr lang="pl-PL" dirty="0" smtClean="0"/>
              <a:t>frezarkach.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554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496944" cy="5433784"/>
          </a:xfrm>
        </p:spPr>
        <p:txBody>
          <a:bodyPr/>
          <a:lstStyle/>
          <a:p>
            <a:pPr marL="45720" indent="0">
              <a:buNone/>
            </a:pPr>
            <a:r>
              <a:rPr lang="pl-PL" b="1" u="sng" dirty="0" smtClean="0"/>
              <a:t>BUDOWA FREZA: </a:t>
            </a:r>
            <a:r>
              <a:rPr lang="pl-PL" dirty="0"/>
              <a:t>Frezy składają się z trzech następujących </a:t>
            </a:r>
            <a:r>
              <a:rPr lang="pl-PL" dirty="0" smtClean="0"/>
              <a:t>elementów (rys. 5): </a:t>
            </a:r>
            <a:r>
              <a:rPr lang="pl-PL" dirty="0"/>
              <a:t>części roboczej, części łączącej i części chwytowej. Część chwytowa obejmuje wszystkie te elementy, które powiązane są bezpośrednio ze skrawaniem. Część łącząca natomiast łączy część roboczą z częścią chwytową. Należy również podkreślić, że część łącząca nie występuje we wszystkich narzędziach. Z kolei dzięki części chwytowej umożliwione zostaje mocowanie narzędzi.</a:t>
            </a:r>
            <a:endParaRPr lang="pl-PL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20867" r="42632" b="52520"/>
          <a:stretch/>
        </p:blipFill>
        <p:spPr bwMode="auto">
          <a:xfrm>
            <a:off x="611560" y="3244644"/>
            <a:ext cx="8035880" cy="212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55576" y="5517232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Rys. 4 Budowa freza.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877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208912" cy="3873584"/>
          </a:xfrm>
        </p:spPr>
        <p:txBody>
          <a:bodyPr/>
          <a:lstStyle/>
          <a:p>
            <a:pPr marL="45720" indent="0">
              <a:buNone/>
            </a:pPr>
            <a:r>
              <a:rPr lang="pl-PL" u="sng" dirty="0" smtClean="0"/>
              <a:t>Podział frezów ze względu na kształt:</a:t>
            </a:r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384583" cy="20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1520" y="3019623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Rys. 5 Frez walcowy (</a:t>
            </a:r>
            <a:r>
              <a:rPr lang="pl-PL" dirty="0" smtClean="0"/>
              <a:t>ostrza znajdują się na bocznej powierzchni)</a:t>
            </a:r>
            <a:endParaRPr lang="pl-PL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62" y="941804"/>
            <a:ext cx="318293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660232" y="1484784"/>
            <a:ext cx="22322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Rys. 6 Frez walcowo-czołowy </a:t>
            </a:r>
            <a:r>
              <a:rPr lang="pl-PL" dirty="0" smtClean="0"/>
              <a:t>(ostrza znajdują się na powierzchni bocznej i czołowej)</a:t>
            </a:r>
            <a:endParaRPr lang="pl-PL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7" t="23387" r="35729" b="38307"/>
          <a:stretch/>
        </p:blipFill>
        <p:spPr bwMode="auto">
          <a:xfrm>
            <a:off x="2533339" y="4206780"/>
            <a:ext cx="243197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220072" y="4797152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Rys. 7 Frez czołowy </a:t>
            </a:r>
            <a:r>
              <a:rPr lang="pl-PL" dirty="0" smtClean="0"/>
              <a:t>(ostrza znajdują się na powierzchni czołowej).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9839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"/>
          <a:stretch/>
        </p:blipFill>
        <p:spPr bwMode="auto">
          <a:xfrm>
            <a:off x="539552" y="262073"/>
            <a:ext cx="1980220" cy="222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54234" r="51712" b="24597"/>
          <a:stretch/>
        </p:blipFill>
        <p:spPr bwMode="auto">
          <a:xfrm>
            <a:off x="3563888" y="262073"/>
            <a:ext cx="4365523" cy="154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943822" y="1810654"/>
            <a:ext cx="3985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Rys. 9 Frez kątowy- </a:t>
            </a:r>
            <a:r>
              <a:rPr lang="pl-PL" dirty="0" smtClean="0"/>
              <a:t>frezowania dwóch powierzchni płaskich nachylonych pod pewnym kątem.</a:t>
            </a:r>
            <a:endParaRPr lang="pl-PL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45161" r="21334" b="42383"/>
          <a:stretch/>
        </p:blipFill>
        <p:spPr bwMode="auto">
          <a:xfrm>
            <a:off x="251520" y="3348980"/>
            <a:ext cx="5279401" cy="13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39552" y="4708549"/>
            <a:ext cx="440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Rys.10 Frez do gwintów.</a:t>
            </a:r>
            <a:endParaRPr lang="pl-PL" b="1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92803"/>
            <a:ext cx="1732432" cy="313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936616" y="6165303"/>
            <a:ext cx="2955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Rys. 11 Frezy trzpieniowe. 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7544" y="248665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Rys. 8 Frez tarczowy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206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7" t="13912" r="13513" b="34475"/>
          <a:stretch/>
        </p:blipFill>
        <p:spPr bwMode="auto">
          <a:xfrm>
            <a:off x="539552" y="148015"/>
            <a:ext cx="2736304" cy="318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99592" y="34104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Frez krążkowy.</a:t>
            </a:r>
            <a:endParaRPr lang="pl-PL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0" t="18624" r="10452" b="36719"/>
          <a:stretch/>
        </p:blipFill>
        <p:spPr bwMode="auto">
          <a:xfrm>
            <a:off x="5632746" y="147990"/>
            <a:ext cx="2775052" cy="26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292080" y="279418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Frez ślimakowy- </a:t>
            </a:r>
            <a:r>
              <a:rPr lang="pl-PL" dirty="0" smtClean="0"/>
              <a:t>do frezowania zębów kół zębatych metodą obwiedniową.</a:t>
            </a:r>
            <a:endParaRPr lang="pl-PL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3660679" cy="257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2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496944" cy="63367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b="1" u="sng" dirty="0" smtClean="0"/>
              <a:t>BUDOWA FREZAREK: </a:t>
            </a:r>
          </a:p>
          <a:p>
            <a:pPr marL="45720" indent="0">
              <a:buNone/>
            </a:pPr>
            <a:r>
              <a:rPr lang="pl-PL" sz="2000" dirty="0"/>
              <a:t>Frezarki </a:t>
            </a:r>
            <a:r>
              <a:rPr lang="pl-PL" sz="2000" dirty="0" smtClean="0"/>
              <a:t>należą </a:t>
            </a:r>
            <a:r>
              <a:rPr lang="pl-PL" sz="2000" dirty="0"/>
              <a:t>do obrabiarek najbardziej rozpowszechnionych w </a:t>
            </a:r>
            <a:r>
              <a:rPr lang="pl-PL" sz="2000" dirty="0" smtClean="0"/>
              <a:t>przemy</a:t>
            </a:r>
            <a:r>
              <a:rPr lang="pl-PL" sz="2000" dirty="0"/>
              <a:t>ś</a:t>
            </a:r>
            <a:r>
              <a:rPr lang="pl-PL" sz="2000" dirty="0" smtClean="0"/>
              <a:t>le </a:t>
            </a:r>
            <a:r>
              <a:rPr lang="pl-PL" sz="2000" dirty="0"/>
              <a:t>maszynowym i </a:t>
            </a:r>
            <a:r>
              <a:rPr lang="pl-PL" sz="2000" dirty="0" smtClean="0"/>
              <a:t>zajmują </a:t>
            </a:r>
            <a:r>
              <a:rPr lang="pl-PL" sz="2000" dirty="0"/>
              <a:t>drugie miejsce po tokarkach. </a:t>
            </a:r>
            <a:r>
              <a:rPr lang="pl-PL" sz="2000" dirty="0" smtClean="0"/>
              <a:t>Można </a:t>
            </a:r>
            <a:r>
              <a:rPr lang="pl-PL" sz="2000" dirty="0"/>
              <a:t>na nich </a:t>
            </a:r>
            <a:r>
              <a:rPr lang="pl-PL" sz="2000" dirty="0" smtClean="0"/>
              <a:t>obrabiać </a:t>
            </a:r>
            <a:r>
              <a:rPr lang="pl-PL" sz="2000" dirty="0"/>
              <a:t>przedmioty ze stali, </a:t>
            </a:r>
            <a:r>
              <a:rPr lang="pl-PL" sz="2000" dirty="0" smtClean="0"/>
              <a:t>żeliwa</a:t>
            </a:r>
            <a:r>
              <a:rPr lang="pl-PL" sz="2000" dirty="0"/>
              <a:t>, metali </a:t>
            </a:r>
            <a:r>
              <a:rPr lang="pl-PL" sz="2000" dirty="0" smtClean="0"/>
              <a:t>nieżelaznych </a:t>
            </a:r>
            <a:r>
              <a:rPr lang="pl-PL" sz="2000" dirty="0"/>
              <a:t>i tworzyw sztucznych. </a:t>
            </a:r>
            <a:r>
              <a:rPr lang="pl-PL" sz="2000" dirty="0" smtClean="0"/>
              <a:t>Dużą wydajność </a:t>
            </a:r>
            <a:r>
              <a:rPr lang="pl-PL" sz="2000" dirty="0"/>
              <a:t>obróbki uzyskuje </a:t>
            </a:r>
            <a:r>
              <a:rPr lang="pl-PL" sz="2000" dirty="0" smtClean="0"/>
              <a:t>się dzięki </a:t>
            </a:r>
            <a:r>
              <a:rPr lang="pl-PL" sz="2000" dirty="0"/>
              <a:t>zastosowaniu </a:t>
            </a:r>
            <a:r>
              <a:rPr lang="pl-PL" sz="2000" dirty="0" smtClean="0"/>
              <a:t>narzędzi </a:t>
            </a:r>
            <a:r>
              <a:rPr lang="pl-PL" sz="2000" dirty="0"/>
              <a:t>wieloostrzowych i </a:t>
            </a:r>
            <a:r>
              <a:rPr lang="pl-PL" sz="2000" dirty="0" smtClean="0"/>
              <a:t>dużych prędko</a:t>
            </a:r>
            <a:r>
              <a:rPr lang="pl-PL" sz="2000" dirty="0"/>
              <a:t>ś</a:t>
            </a:r>
            <a:r>
              <a:rPr lang="pl-PL" sz="2000" dirty="0" smtClean="0"/>
              <a:t>ci </a:t>
            </a:r>
            <a:r>
              <a:rPr lang="pl-PL" sz="2000" dirty="0"/>
              <a:t>skrawania</a:t>
            </a:r>
            <a:r>
              <a:rPr lang="pl-PL" sz="2000" dirty="0" smtClean="0"/>
              <a:t>.</a:t>
            </a:r>
          </a:p>
          <a:p>
            <a:pPr marL="45720" indent="0">
              <a:buNone/>
            </a:pPr>
            <a:r>
              <a:rPr lang="pl-PL" u="sng" dirty="0"/>
              <a:t>Do podstawowego wyposażenia roboczego każdej frezarki zaliczamy</a:t>
            </a:r>
            <a:r>
              <a:rPr lang="pl-PL" u="sng" dirty="0" smtClean="0"/>
              <a:t>:</a:t>
            </a:r>
          </a:p>
          <a:p>
            <a:r>
              <a:rPr lang="pl-PL" sz="2000" b="1" dirty="0"/>
              <a:t>uchwyty obróbkowe </a:t>
            </a:r>
            <a:r>
              <a:rPr lang="pl-PL" sz="2000" dirty="0"/>
              <a:t>(imadła maszynowe, elementy do bezpośredniego mocowania przedmiotów na stole)</a:t>
            </a:r>
            <a:endParaRPr lang="pl-PL" dirty="0"/>
          </a:p>
          <a:p>
            <a:pPr marL="45720" indent="0">
              <a:buNone/>
            </a:pPr>
            <a:r>
              <a:rPr lang="pl-PL" dirty="0" smtClean="0"/>
              <a:t> </a:t>
            </a:r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endParaRPr lang="pl-PL" b="1" dirty="0" smtClean="0"/>
          </a:p>
          <a:p>
            <a:pPr>
              <a:buFontTx/>
              <a:buChar char="-"/>
            </a:pPr>
            <a:endParaRPr lang="pl-PL" b="1" dirty="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6941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8" t="23790" r="51712" b="51210"/>
          <a:stretch/>
        </p:blipFill>
        <p:spPr bwMode="auto">
          <a:xfrm>
            <a:off x="5087986" y="3846718"/>
            <a:ext cx="3308506" cy="214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83568" y="6237312"/>
            <a:ext cx="605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Rys. 15 Uchwyty obróbkowe.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2892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712968" cy="6408712"/>
          </a:xfrm>
        </p:spPr>
        <p:txBody>
          <a:bodyPr/>
          <a:lstStyle/>
          <a:p>
            <a:r>
              <a:rPr lang="pl-PL" b="1" u="sng" dirty="0" smtClean="0"/>
              <a:t>Uchwyty do osadzenia frezów- </a:t>
            </a:r>
            <a:r>
              <a:rPr lang="pl-PL" dirty="0" smtClean="0"/>
              <a:t>frezy </a:t>
            </a:r>
            <a:r>
              <a:rPr lang="pl-PL" dirty="0"/>
              <a:t>najczęściej mocuje się za pomocą trzpieni frezarskich (rys. </a:t>
            </a:r>
            <a:r>
              <a:rPr lang="pl-PL" dirty="0" smtClean="0"/>
              <a:t>16 </a:t>
            </a:r>
            <a:r>
              <a:rPr lang="pl-PL" dirty="0"/>
              <a:t>a, e), oprawek zaciskowych (rys. </a:t>
            </a:r>
            <a:r>
              <a:rPr lang="pl-PL" dirty="0" smtClean="0"/>
              <a:t>16 </a:t>
            </a:r>
            <a:r>
              <a:rPr lang="pl-PL" dirty="0"/>
              <a:t>c) i tulei redukcyjnych (rys. </a:t>
            </a:r>
            <a:r>
              <a:rPr lang="pl-PL" dirty="0" smtClean="0"/>
              <a:t>16 </a:t>
            </a:r>
            <a:r>
              <a:rPr lang="pl-PL" dirty="0"/>
              <a:t>b, f)</a:t>
            </a:r>
            <a:endParaRPr lang="pl-PL" dirty="0" smtClean="0"/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t="18548" r="21900" b="20363"/>
          <a:stretch/>
        </p:blipFill>
        <p:spPr bwMode="auto">
          <a:xfrm>
            <a:off x="755576" y="1628800"/>
            <a:ext cx="7447937" cy="44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99592" y="616530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Rys. 16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1091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496944" cy="4206240"/>
          </a:xfrm>
        </p:spPr>
        <p:txBody>
          <a:bodyPr/>
          <a:lstStyle/>
          <a:p>
            <a:r>
              <a:rPr lang="pl-PL" b="1" u="sng" dirty="0"/>
              <a:t>P</a:t>
            </a:r>
            <a:r>
              <a:rPr lang="pl-PL" b="1" u="sng" dirty="0" smtClean="0"/>
              <a:t>rzyrządy </a:t>
            </a:r>
            <a:r>
              <a:rPr lang="pl-PL" b="1" u="sng" dirty="0"/>
              <a:t>obrabiarkowe </a:t>
            </a:r>
            <a:r>
              <a:rPr lang="pl-PL" dirty="0"/>
              <a:t>(stoły obrotowe, przyrządy podziałowe</a:t>
            </a:r>
            <a:r>
              <a:rPr lang="pl-PL" dirty="0" smtClean="0"/>
              <a:t>). </a:t>
            </a:r>
            <a:r>
              <a:rPr lang="pl-PL" dirty="0"/>
              <a:t>Przedmioty, w których trzeba wykonać obróbkę frezowaniem w </a:t>
            </a:r>
            <a:r>
              <a:rPr lang="pl-PL" dirty="0" smtClean="0"/>
              <a:t>różnych </a:t>
            </a:r>
            <a:r>
              <a:rPr lang="pl-PL" dirty="0"/>
              <a:t>miejscach na obwodzie mocuje się w przyrządach podziałowych.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36088" r="25074" b="15121"/>
          <a:stretch/>
        </p:blipFill>
        <p:spPr bwMode="auto">
          <a:xfrm>
            <a:off x="773882" y="1714436"/>
            <a:ext cx="804228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04192" y="5933673"/>
            <a:ext cx="7800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Rys. 17 Przyrządy </a:t>
            </a:r>
            <a:r>
              <a:rPr lang="pl-PL" dirty="0"/>
              <a:t>obrabiarkowe: a) stół obrotowy, b) przyrząd podziałowy z pionową osią obrotu, c) przyrząd podziałowy z pionową osią obrotu </a:t>
            </a:r>
          </a:p>
        </p:txBody>
      </p:sp>
    </p:spTree>
    <p:extLst>
      <p:ext uri="{BB962C8B-B14F-4D97-AF65-F5344CB8AC3E}">
        <p14:creationId xmlns:p14="http://schemas.microsoft.com/office/powerpoint/2010/main" val="3876747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168610"/>
            <a:ext cx="8424936" cy="5400600"/>
          </a:xfrm>
        </p:spPr>
        <p:txBody>
          <a:bodyPr>
            <a:normAutofit/>
          </a:bodyPr>
          <a:lstStyle/>
          <a:p>
            <a:r>
              <a:rPr lang="pl-PL" sz="2000" b="1" u="sng" dirty="0"/>
              <a:t>Korpus</a:t>
            </a:r>
            <a:r>
              <a:rPr lang="pl-PL" sz="2000" b="1" dirty="0"/>
              <a:t>- </a:t>
            </a:r>
            <a:r>
              <a:rPr lang="pl-PL" sz="2000" dirty="0" smtClean="0"/>
              <a:t>element </a:t>
            </a:r>
            <a:r>
              <a:rPr lang="pl-PL" sz="2000" dirty="0"/>
              <a:t>niezwykle </a:t>
            </a:r>
            <a:r>
              <a:rPr lang="pl-PL" sz="2000" dirty="0" smtClean="0"/>
              <a:t>istotny, </a:t>
            </a:r>
            <a:r>
              <a:rPr lang="pl-PL" sz="2000" dirty="0"/>
              <a:t>który pełni nie tylko funkcję obudowy zawierającej wszystkie pozostałe podzespoły, ale przede wszystkim jest stabilizatorem całej </a:t>
            </a:r>
            <a:r>
              <a:rPr lang="pl-PL" sz="2000" dirty="0" smtClean="0"/>
              <a:t>maszyny</a:t>
            </a:r>
          </a:p>
          <a:p>
            <a:endParaRPr lang="pl-PL" sz="2000" dirty="0"/>
          </a:p>
          <a:p>
            <a:r>
              <a:rPr lang="pl-PL" sz="2000" b="1" u="sng" dirty="0" smtClean="0"/>
              <a:t>Skrzynka prędkości i posuwów- </a:t>
            </a:r>
            <a:r>
              <a:rPr lang="pl-PL" sz="2000" dirty="0" smtClean="0"/>
              <a:t>zabudowany w korpusie zespół przekładni włączalnych i rozłączalnych który umożliwia uzyskanie różnych wartości prędkości obrotowych wrzeciona oraz posuwów mechanicznych stołu frezarki.</a:t>
            </a:r>
          </a:p>
          <a:p>
            <a:endParaRPr lang="pl-PL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25586" r="27050" b="9179"/>
          <a:stretch/>
        </p:blipFill>
        <p:spPr bwMode="auto">
          <a:xfrm>
            <a:off x="2411760" y="2868910"/>
            <a:ext cx="457056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08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712968" cy="4017600"/>
          </a:xfrm>
        </p:spPr>
        <p:txBody>
          <a:bodyPr/>
          <a:lstStyle/>
          <a:p>
            <a:pPr marL="45720" indent="0">
              <a:buNone/>
            </a:pPr>
            <a:r>
              <a:rPr lang="pl-PL" b="1" dirty="0" smtClean="0"/>
              <a:t>Budowa frezarki uniwersalnej wspornikowej:</a:t>
            </a:r>
            <a:endParaRPr lang="pl-PL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20765" r="52619" b="6250"/>
          <a:stretch/>
        </p:blipFill>
        <p:spPr bwMode="auto">
          <a:xfrm>
            <a:off x="323528" y="764704"/>
            <a:ext cx="4399364" cy="592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076056" y="1739712"/>
            <a:ext cx="3456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1-wrzeciono pionowe, </a:t>
            </a:r>
          </a:p>
          <a:p>
            <a:r>
              <a:rPr lang="pl-PL" dirty="0" smtClean="0"/>
              <a:t>2- wrzeciono poziome,</a:t>
            </a:r>
          </a:p>
          <a:p>
            <a:r>
              <a:rPr lang="pl-PL" dirty="0" smtClean="0"/>
              <a:t>3- podziałka skrętu osi pionowej wrzeciona, </a:t>
            </a:r>
          </a:p>
          <a:p>
            <a:r>
              <a:rPr lang="pl-PL" dirty="0" smtClean="0"/>
              <a:t>4- belka wspornikowa, </a:t>
            </a:r>
          </a:p>
          <a:p>
            <a:r>
              <a:rPr lang="pl-PL" dirty="0" smtClean="0"/>
              <a:t>5 posuw ręczny poprzeczny, </a:t>
            </a:r>
          </a:p>
          <a:p>
            <a:r>
              <a:rPr lang="pl-PL" dirty="0" smtClean="0"/>
              <a:t>6 – wyświetlacz pozycji, </a:t>
            </a:r>
          </a:p>
          <a:p>
            <a:r>
              <a:rPr lang="pl-PL" dirty="0" smtClean="0"/>
              <a:t>7 – skrzynka prędkości obrotowej wrzeciona,</a:t>
            </a:r>
          </a:p>
          <a:p>
            <a:r>
              <a:rPr lang="pl-PL" dirty="0" smtClean="0"/>
              <a:t>8 – skrzynka posuwów, </a:t>
            </a:r>
          </a:p>
          <a:p>
            <a:r>
              <a:rPr lang="pl-PL" dirty="0" smtClean="0"/>
              <a:t>9 – posuw ręczny wzdłużny,</a:t>
            </a:r>
          </a:p>
          <a:p>
            <a:r>
              <a:rPr lang="pl-PL" dirty="0" smtClean="0"/>
              <a:t>10 – posuw ręczny pionowy, </a:t>
            </a:r>
          </a:p>
          <a:p>
            <a:r>
              <a:rPr lang="pl-PL" dirty="0" smtClean="0"/>
              <a:t>11 – korpus , </a:t>
            </a:r>
          </a:p>
          <a:p>
            <a:r>
              <a:rPr lang="pl-PL" dirty="0" smtClean="0"/>
              <a:t>12 – wspornik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06852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424936" cy="4017600"/>
          </a:xfrm>
        </p:spPr>
        <p:txBody>
          <a:bodyPr/>
          <a:lstStyle/>
          <a:p>
            <a:pPr marL="45720" indent="0">
              <a:buNone/>
            </a:pPr>
            <a:r>
              <a:rPr lang="pl-PL" b="1" u="sng" dirty="0" smtClean="0"/>
              <a:t>RODZAJE FREZAREK:</a:t>
            </a:r>
          </a:p>
          <a:p>
            <a:pPr marL="45720" indent="0">
              <a:buNone/>
            </a:pPr>
            <a:r>
              <a:rPr lang="pl-PL" dirty="0" smtClean="0"/>
              <a:t>Ze względu na posiadane cechy konstrukcyjne wyróżniamy:</a:t>
            </a:r>
          </a:p>
          <a:p>
            <a:r>
              <a:rPr lang="pl-PL" b="1" u="sng" dirty="0" smtClean="0"/>
              <a:t>Frezarki stołowe- </a:t>
            </a:r>
            <a:r>
              <a:rPr lang="pl-PL" dirty="0" smtClean="0"/>
              <a:t>wykorzystywane </a:t>
            </a:r>
            <a:r>
              <a:rPr lang="pl-PL" dirty="0"/>
              <a:t>są przede wszystkim do prac precyzyjnych np., w przemyśle optycznym, elektro-technicznym i zegarmistrzowskim; przy produkcji wieloseryjnej w warsztatach oraz pracowniach rzemieślniczych</a:t>
            </a:r>
            <a:r>
              <a:rPr lang="pl-PL" dirty="0" smtClean="0"/>
              <a:t>.</a:t>
            </a:r>
          </a:p>
          <a:p>
            <a:pPr marL="45720" indent="0">
              <a:buNone/>
            </a:pPr>
            <a:r>
              <a:rPr lang="pl-PL" u="sng" dirty="0" smtClean="0"/>
              <a:t>Dokładność </a:t>
            </a:r>
            <a:r>
              <a:rPr lang="pl-PL" u="sng" dirty="0"/>
              <a:t>nastawiania wymiarów wynosi od 0,01 do 0, 001mm</a:t>
            </a:r>
            <a:r>
              <a:rPr lang="pl-PL" dirty="0"/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22379" r="56586" b="22461"/>
          <a:stretch/>
        </p:blipFill>
        <p:spPr bwMode="auto">
          <a:xfrm>
            <a:off x="2915816" y="3068960"/>
            <a:ext cx="2824685" cy="33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96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064896" cy="61926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b="1" dirty="0"/>
              <a:t>Frezowanie </a:t>
            </a:r>
            <a:r>
              <a:rPr lang="pl-PL" dirty="0"/>
              <a:t>– jest jednym z często stosowanych, najbardziej wydajnych sposobów obróbki skrawaniem, polegającym na oddzieleniu warstwy materiału za pomocą obracającego się narzędzia (freza) na obrabiarce zwanej frezarką</a:t>
            </a:r>
            <a:r>
              <a:rPr lang="pl-PL" dirty="0" smtClean="0"/>
              <a:t>.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r>
              <a:rPr lang="pl-PL" u="sng" dirty="0" smtClean="0"/>
              <a:t>Ten </a:t>
            </a:r>
            <a:r>
              <a:rPr lang="pl-PL" u="sng" dirty="0"/>
              <a:t>rodzaj obróbki wykorzystywany jest do frezowania:</a:t>
            </a:r>
          </a:p>
          <a:p>
            <a:r>
              <a:rPr lang="pl-PL" dirty="0"/>
              <a:t>płaszczyzn,</a:t>
            </a:r>
          </a:p>
          <a:p>
            <a:r>
              <a:rPr lang="pl-PL" dirty="0"/>
              <a:t>rowków,</a:t>
            </a:r>
          </a:p>
          <a:p>
            <a:r>
              <a:rPr lang="pl-PL" dirty="0"/>
              <a:t>nacinanie gwintów,</a:t>
            </a:r>
          </a:p>
          <a:p>
            <a:r>
              <a:rPr lang="pl-PL" dirty="0"/>
              <a:t>kół zębatych,</a:t>
            </a:r>
          </a:p>
          <a:p>
            <a:r>
              <a:rPr lang="pl-PL" dirty="0"/>
              <a:t>powierzchni kształtowych, w tym o kształtach dowolnych (powierzchnie typu </a:t>
            </a:r>
            <a:r>
              <a:rPr lang="pl-PL" dirty="0" err="1"/>
              <a:t>free</a:t>
            </a:r>
            <a:r>
              <a:rPr lang="pl-PL" dirty="0"/>
              <a:t>-form)</a:t>
            </a:r>
          </a:p>
          <a:p>
            <a:pPr marL="4572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0031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568952" cy="3945592"/>
          </a:xfrm>
        </p:spPr>
        <p:txBody>
          <a:bodyPr>
            <a:normAutofit/>
          </a:bodyPr>
          <a:lstStyle/>
          <a:p>
            <a:r>
              <a:rPr lang="pl-PL" b="1" u="sng" dirty="0"/>
              <a:t>Frezarki wspornikowe- </a:t>
            </a:r>
            <a:r>
              <a:rPr lang="pl-PL" dirty="0"/>
              <a:t>charakterystyczną ich cechą jest stół umocowany na wsporniku. Stół porusza się na prowadnicach, a zamocowany przedmiot może być przemieszczany w dowolnym kierunku. </a:t>
            </a:r>
            <a:endParaRPr lang="pl-PL" dirty="0" smtClean="0"/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4" t="17339" r="12946" b="31451"/>
          <a:stretch/>
        </p:blipFill>
        <p:spPr bwMode="auto">
          <a:xfrm>
            <a:off x="1187624" y="1772816"/>
            <a:ext cx="4248472" cy="478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847845" y="2594733"/>
            <a:ext cx="21093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Frezarka wspornikowa pionowa–</a:t>
            </a:r>
            <a:r>
              <a:rPr lang="pl-PL" dirty="0" smtClean="0"/>
              <a:t>Wrzeciono ustawione pionowo ułożyskowane w głowicy przesuwnej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2979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t="23186" r="40830" b="35547"/>
          <a:stretch/>
        </p:blipFill>
        <p:spPr bwMode="auto">
          <a:xfrm>
            <a:off x="539552" y="260646"/>
            <a:ext cx="5286898" cy="636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156176" y="1484784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Frezarka wspornikowa pozioma</a:t>
            </a:r>
            <a:r>
              <a:rPr lang="pl-PL" dirty="0" smtClean="0"/>
              <a:t>– posiadające oś wrzeciona ułożyskowanego w korpusie głównym i z belką do trzpieni frezarskich (nazywane uniwersalnymi).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9592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280920" cy="3474720"/>
          </a:xfrm>
        </p:spPr>
        <p:txBody>
          <a:bodyPr/>
          <a:lstStyle/>
          <a:p>
            <a:pPr marL="45720" indent="0">
              <a:buNone/>
            </a:pPr>
            <a:r>
              <a:rPr lang="pl-PL" b="1" dirty="0"/>
              <a:t>Frezarki bezwspornikowe – (</a:t>
            </a:r>
            <a:r>
              <a:rPr lang="pl-PL" b="1" dirty="0" smtClean="0"/>
              <a:t>łożowe). </a:t>
            </a:r>
            <a:r>
              <a:rPr lang="pl-PL" dirty="0"/>
              <a:t>Wrzeciennik jest przesuwany pionowo po prowadnicach, a stół umieszczony na łożu. Są najlepsze do frezowania przedmiotów o dużym ciężarze od </a:t>
            </a:r>
            <a:r>
              <a:rPr lang="pl-PL" dirty="0" smtClean="0"/>
              <a:t>1500-2000kg.</a:t>
            </a: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9" t="20564" r="24759" b="17943"/>
          <a:stretch/>
        </p:blipFill>
        <p:spPr bwMode="auto">
          <a:xfrm>
            <a:off x="1835696" y="1988840"/>
            <a:ext cx="6160839" cy="408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158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12968" cy="3474720"/>
          </a:xfrm>
        </p:spPr>
        <p:txBody>
          <a:bodyPr/>
          <a:lstStyle/>
          <a:p>
            <a:r>
              <a:rPr lang="pl-PL" b="1" dirty="0"/>
              <a:t>Frezarka wzdłużna- </a:t>
            </a:r>
            <a:r>
              <a:rPr lang="pl-PL" dirty="0"/>
              <a:t>gdzie stół jest przesuwany tylko w kierunku wzdłużnym, budowane są w wielu zunifikowanych odmianach, które różnią się liczbą i usytuowaniem wrzecienników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0" t="17339" r="5351" b="25403"/>
          <a:stretch/>
        </p:blipFill>
        <p:spPr bwMode="auto">
          <a:xfrm>
            <a:off x="1835696" y="1521916"/>
            <a:ext cx="5452429" cy="480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568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6" t="17540" r="5125" b="44154"/>
          <a:stretch/>
        </p:blipFill>
        <p:spPr bwMode="auto">
          <a:xfrm>
            <a:off x="827584" y="1551475"/>
            <a:ext cx="7853514" cy="438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5536" y="260648"/>
            <a:ext cx="828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Frezarki karuzelowe </a:t>
            </a:r>
            <a:r>
              <a:rPr lang="pl-PL" dirty="0" smtClean="0"/>
              <a:t>– przeznaczone do obróbki płaszczyzn głowicami frezowymi. Stół może wykonywać ruch obrotowy ciągły lub z przeskokami. Wykorzystywane są głównie w przemyśle motoryzacyjnym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0964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7920880" cy="3474720"/>
          </a:xfrm>
        </p:spPr>
        <p:txBody>
          <a:bodyPr/>
          <a:lstStyle/>
          <a:p>
            <a:pPr marL="45720" indent="0">
              <a:buNone/>
            </a:pPr>
            <a:r>
              <a:rPr lang="pl-PL" b="1" dirty="0"/>
              <a:t>Frezarki dolnowrzecionowe </a:t>
            </a:r>
            <a:r>
              <a:rPr lang="pl-PL" dirty="0"/>
              <a:t>– wrzeciono znajduje się bezpośrednio pod stołem, są bardziej niebezpieczne w obsłudze, może bowiem łatwo dojść do skaleczeń i urazów rąk, spowodowanych nieuwagą lub małymi </a:t>
            </a:r>
            <a:r>
              <a:rPr lang="pl-PL" dirty="0" smtClean="0"/>
              <a:t>umiejętnościami.</a:t>
            </a: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t="10484" r="22921" b="8398"/>
          <a:stretch/>
        </p:blipFill>
        <p:spPr bwMode="auto">
          <a:xfrm>
            <a:off x="2229445" y="1844824"/>
            <a:ext cx="4592807" cy="381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622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640960" cy="3945592"/>
          </a:xfrm>
        </p:spPr>
        <p:txBody>
          <a:bodyPr/>
          <a:lstStyle/>
          <a:p>
            <a:pPr marL="45720" indent="0">
              <a:buNone/>
            </a:pPr>
            <a:r>
              <a:rPr lang="pl-PL" b="1" dirty="0" smtClean="0"/>
              <a:t>Frezarki </a:t>
            </a:r>
            <a:r>
              <a:rPr lang="pl-PL" b="1" dirty="0" err="1" smtClean="0"/>
              <a:t>górnowrzecionowe</a:t>
            </a:r>
            <a:r>
              <a:rPr lang="pl-PL" b="1" dirty="0"/>
              <a:t>- </a:t>
            </a:r>
            <a:r>
              <a:rPr lang="pl-PL" dirty="0"/>
              <a:t>posiadają wrzeciono znajdujące się nad stołem, służą do masowego frezowania zewnętrznego lub wewnętrznego różnych przedmiotów na całej ich powierzchni obwodu. Najczęściej są spotykane w fabrykach meblarskich i zakładach produkcyjnych produkujących drewniane karoserie.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4" t="17339" r="31649" b="34677"/>
          <a:stretch/>
        </p:blipFill>
        <p:spPr bwMode="auto">
          <a:xfrm>
            <a:off x="1331640" y="2132856"/>
            <a:ext cx="6428583" cy="439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2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352928" cy="3945592"/>
          </a:xfrm>
        </p:spPr>
        <p:txBody>
          <a:bodyPr/>
          <a:lstStyle/>
          <a:p>
            <a:pPr marL="45720" indent="0">
              <a:buNone/>
            </a:pPr>
            <a:r>
              <a:rPr lang="pl-PL" dirty="0"/>
              <a:t>Frez wykonuje </a:t>
            </a:r>
            <a:r>
              <a:rPr lang="pl-PL" u="sng" dirty="0"/>
              <a:t>obrotowy ruch skrawania</a:t>
            </a:r>
            <a:r>
              <a:rPr lang="pl-PL" dirty="0"/>
              <a:t>, natomiast przedmiot wykonuje względem freza </a:t>
            </a:r>
            <a:r>
              <a:rPr lang="pl-PL" u="sng" dirty="0"/>
              <a:t>ruch posuwowy (postępowy lub obrotowy)</a:t>
            </a:r>
            <a:r>
              <a:rPr lang="pl-PL" dirty="0"/>
              <a:t>. Zęby freza wchodząc kolejno w materiał zdejmują z niego wióry.</a:t>
            </a:r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9" t="16129" r="4104" b="35282"/>
          <a:stretch/>
        </p:blipFill>
        <p:spPr bwMode="auto">
          <a:xfrm>
            <a:off x="1763688" y="2276872"/>
            <a:ext cx="5707625" cy="35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835696" y="5831234"/>
            <a:ext cx="563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Rys 1. Frezowanie.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236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332656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Operacje technologiczne wykonywane na frezarkach zależne są od rodzaju zastosowanego narzędzia.  </a:t>
            </a:r>
          </a:p>
          <a:p>
            <a:r>
              <a:rPr lang="pl-PL" dirty="0" smtClean="0"/>
              <a:t>Rozróżnia  się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b="1" u="sng" dirty="0" smtClean="0"/>
              <a:t>frezowanie  obwodowe  </a:t>
            </a:r>
            <a:r>
              <a:rPr lang="pl-PL" dirty="0" smtClean="0"/>
              <a:t>(rys.  2  a),  w  którym  frez  skrawa  ostrzami leżącymi  na  powierzchni  walcowej,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b="1" u="sng" dirty="0" smtClean="0"/>
              <a:t>frezowanie  czołowe  </a:t>
            </a:r>
            <a:r>
              <a:rPr lang="pl-PL" dirty="0" smtClean="0"/>
              <a:t>(rys.  2  b),  w  którym  frez  skrawa zębami położonymi na powierzchni czołowej.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2" t="42541" r="32329" b="32257"/>
          <a:stretch/>
        </p:blipFill>
        <p:spPr bwMode="auto">
          <a:xfrm>
            <a:off x="583398" y="2708920"/>
            <a:ext cx="7473147" cy="279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83568" y="5661248"/>
            <a:ext cx="737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Rys. 2 Rodzaje frezowania ze względu na zastosowane narzędzie.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19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280920" cy="62646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dirty="0"/>
              <a:t>We frezowaniu obwodowym oś obrotu freza zajmuje </a:t>
            </a:r>
            <a:r>
              <a:rPr lang="pl-PL" dirty="0" smtClean="0"/>
              <a:t>położenie </a:t>
            </a:r>
            <a:r>
              <a:rPr lang="pl-PL" dirty="0"/>
              <a:t>równoległe do powierzchni obrabianej</a:t>
            </a:r>
            <a:r>
              <a:rPr lang="pl-PL" dirty="0" smtClean="0"/>
              <a:t>. W zależności </a:t>
            </a:r>
            <a:r>
              <a:rPr lang="pl-PL" dirty="0"/>
              <a:t>od kierunku ruchu posuwowego względem freza frezowanie obwodowe </a:t>
            </a:r>
            <a:r>
              <a:rPr lang="pl-PL" dirty="0" smtClean="0"/>
              <a:t>dzielimy na:</a:t>
            </a:r>
          </a:p>
          <a:p>
            <a:r>
              <a:rPr lang="pl-PL" b="1" u="sng" dirty="0" smtClean="0"/>
              <a:t>przeciwbieżne</a:t>
            </a:r>
            <a:r>
              <a:rPr lang="pl-PL" dirty="0" smtClean="0"/>
              <a:t>  gdy </a:t>
            </a:r>
            <a:r>
              <a:rPr lang="pl-PL" dirty="0"/>
              <a:t>kierunki prędkości ruchu obrotowego freza i ruchu posuwowego przedmiotu są </a:t>
            </a:r>
            <a:r>
              <a:rPr lang="pl-PL" dirty="0" smtClean="0"/>
              <a:t>przeciwbieżne </a:t>
            </a:r>
          </a:p>
          <a:p>
            <a:r>
              <a:rPr lang="pl-PL" b="1" u="sng" dirty="0" smtClean="0"/>
              <a:t> współbieżne  </a:t>
            </a:r>
            <a:r>
              <a:rPr lang="pl-PL" dirty="0" smtClean="0"/>
              <a:t>gdy </a:t>
            </a:r>
            <a:r>
              <a:rPr lang="pl-PL" dirty="0"/>
              <a:t>kierunek ruchu posuwowego stołu frezarki jest zgodny z kierunkiem ruchu roboczego freza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t="35156" r="32321" b="37110"/>
          <a:stretch/>
        </p:blipFill>
        <p:spPr bwMode="auto">
          <a:xfrm>
            <a:off x="2043112" y="3717032"/>
            <a:ext cx="48291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83568" y="609329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Rys. 3 Rodzaje frezowania  obwodowego: przeciwbieżne i współbieżne.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8162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280920" cy="3474720"/>
          </a:xfrm>
        </p:spPr>
        <p:txBody>
          <a:bodyPr/>
          <a:lstStyle/>
          <a:p>
            <a:pPr marL="45720" indent="0">
              <a:buNone/>
            </a:pPr>
            <a:r>
              <a:rPr lang="pl-PL" b="1" u="sng" dirty="0" smtClean="0"/>
              <a:t>FREZOWANIE PŁASZCZYZN- </a:t>
            </a:r>
            <a:r>
              <a:rPr lang="pl-PL" dirty="0" smtClean="0"/>
              <a:t>podstawowym zadaniem procesu frezowania jest obróbka skrawaniem płaszczyzn. Obróbkę płaszczyzn można przeprowadzić zarówno na frezarkach pionowych (przy użyciu frezów walcowo-czołowych) i poziomych ( przy użyciu frezów walcowych).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260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161271"/>
              </p:ext>
            </p:extLst>
          </p:nvPr>
        </p:nvGraphicFramePr>
        <p:xfrm>
          <a:off x="107504" y="260648"/>
          <a:ext cx="8784976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439248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FREZOWANIE</a:t>
                      </a:r>
                      <a:r>
                        <a:rPr lang="pl-PL" baseline="0" dirty="0" smtClean="0"/>
                        <a:t> PŁASZCZYZN  </a:t>
                      </a:r>
                      <a:endParaRPr lang="pl-PL" dirty="0"/>
                    </a:p>
                    <a:p>
                      <a:pPr algn="ctr"/>
                      <a:r>
                        <a:rPr lang="pl-PL" dirty="0" smtClean="0"/>
                        <a:t>FREZAMI WALCOWYMI</a:t>
                      </a:r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b="1" u="sng" dirty="0" smtClean="0"/>
                        <a:t>Dobór</a:t>
                      </a:r>
                      <a:r>
                        <a:rPr lang="pl-PL" sz="1400" b="1" u="sng" baseline="0" dirty="0" smtClean="0"/>
                        <a:t> freza:</a:t>
                      </a:r>
                    </a:p>
                    <a:p>
                      <a:r>
                        <a:rPr lang="pl-PL" sz="1400" b="0" u="none" baseline="0" dirty="0" smtClean="0"/>
                        <a:t>-im twardszy materiał tym większa ilość zębów z ostrzami</a:t>
                      </a:r>
                    </a:p>
                    <a:p>
                      <a:r>
                        <a:rPr lang="pl-PL" sz="1400" b="0" u="none" baseline="0" dirty="0" smtClean="0"/>
                        <a:t>-kryterium wymaganej średnicy freza</a:t>
                      </a:r>
                    </a:p>
                    <a:p>
                      <a:endParaRPr lang="pl-PL" sz="1400" b="1" baseline="0" dirty="0" smtClean="0"/>
                    </a:p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u="sng" dirty="0" smtClean="0"/>
                        <a:t>Dobór</a:t>
                      </a:r>
                      <a:r>
                        <a:rPr lang="pl-PL" sz="1400" u="sng" baseline="0" dirty="0" smtClean="0"/>
                        <a:t> średnicy freza:</a:t>
                      </a:r>
                    </a:p>
                    <a:p>
                      <a:r>
                        <a:rPr lang="pl-PL" sz="1400" u="none" baseline="0" dirty="0" smtClean="0"/>
                        <a:t>-dla małych szerokości frezowania (frezowanie za pomocą jednego przejścia):</a:t>
                      </a:r>
                    </a:p>
                    <a:p>
                      <a:r>
                        <a:rPr lang="pl-PL" sz="1400" b="1" u="sng" baseline="0" dirty="0" smtClean="0"/>
                        <a:t>Min. Średnica freza równa 10* głębokość frezowania</a:t>
                      </a:r>
                    </a:p>
                    <a:p>
                      <a:endParaRPr lang="pl-PL" sz="1400" b="1" u="sng" baseline="0" dirty="0" smtClean="0"/>
                    </a:p>
                    <a:p>
                      <a:r>
                        <a:rPr lang="pl-PL" sz="1400" b="1" u="sng" baseline="0" dirty="0" smtClean="0"/>
                        <a:t>-</a:t>
                      </a:r>
                      <a:r>
                        <a:rPr lang="pl-PL" sz="1400" b="0" u="none" baseline="0" dirty="0" smtClean="0"/>
                        <a:t>dla dużych szerokości frezowania:</a:t>
                      </a:r>
                    </a:p>
                    <a:p>
                      <a:r>
                        <a:rPr lang="pl-PL" sz="1400" b="1" u="sng" baseline="0" dirty="0" smtClean="0"/>
                        <a:t>Min. Średnica freza równa 20* głębokość frezowania</a:t>
                      </a:r>
                      <a:endParaRPr lang="pl-PL" sz="1400" b="1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400" b="1" u="sng" dirty="0" smtClean="0"/>
                        <a:t>Ustalenie długości</a:t>
                      </a:r>
                      <a:r>
                        <a:rPr lang="pl-PL" sz="1400" b="1" u="sng" baseline="0" dirty="0" smtClean="0"/>
                        <a:t> freza:</a:t>
                      </a:r>
                    </a:p>
                    <a:p>
                      <a:r>
                        <a:rPr lang="pl-PL" sz="1400" b="0" u="none" baseline="0" dirty="0" smtClean="0"/>
                        <a:t>-dobór takiej długości freza aby szerokość frezowania nie przekraczała 1,5 krotnej jego średnicy.</a:t>
                      </a:r>
                    </a:p>
                    <a:p>
                      <a:endParaRPr lang="pl-P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b="1" u="sng" dirty="0" smtClean="0"/>
                        <a:t>Ustalenie</a:t>
                      </a:r>
                      <a:r>
                        <a:rPr lang="pl-PL" sz="1400" b="1" u="sng" baseline="0" dirty="0" smtClean="0"/>
                        <a:t> posuwu freza:</a:t>
                      </a:r>
                    </a:p>
                    <a:p>
                      <a:r>
                        <a:rPr lang="pl-PL" sz="1400" baseline="0" dirty="0" smtClean="0"/>
                        <a:t>-dla celów praktycznych przyjmuje się wartość posuwu 0,1-0,2 mm/1 ząb freza</a:t>
                      </a:r>
                      <a:endParaRPr lang="pl-PL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997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4017600"/>
          </a:xfrm>
        </p:spPr>
        <p:txBody>
          <a:bodyPr/>
          <a:lstStyle/>
          <a:p>
            <a:pPr marL="45720" indent="0">
              <a:buNone/>
            </a:pPr>
            <a:r>
              <a:rPr lang="pl-PL" b="1" u="sng" dirty="0" smtClean="0"/>
              <a:t>Technologiczne parametry skrawania przy frezowaniu:</a:t>
            </a:r>
            <a:endParaRPr lang="pl-PL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3171078"/>
                  </p:ext>
                </p:extLst>
              </p:nvPr>
            </p:nvGraphicFramePr>
            <p:xfrm>
              <a:off x="179512" y="908720"/>
              <a:ext cx="8640960" cy="5562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20480"/>
                    <a:gridCol w="432048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pl-PL" dirty="0" smtClean="0"/>
                            <a:t>WZÓR</a:t>
                          </a:r>
                          <a:r>
                            <a:rPr lang="pl-PL" baseline="0" dirty="0" smtClean="0"/>
                            <a:t> </a:t>
                          </a:r>
                          <a:endParaRPr lang="pl-P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l-PL" dirty="0" smtClean="0"/>
                            <a:t>OPIS</a:t>
                          </a:r>
                          <a:endParaRPr lang="pl-PL" dirty="0"/>
                        </a:p>
                      </a:txBody>
                      <a:tcPr/>
                    </a:tc>
                  </a:tr>
                  <a:tr h="128534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pl-PL" sz="2800" b="0" i="1" smtClean="0">
                                  <a:latin typeface="Cambria Math"/>
                                </a:rPr>
                                <m:t>𝑉</m:t>
                              </m:r>
                              <m:r>
                                <a:rPr lang="pl-PL" sz="2800" b="0" i="1" smtClean="0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pl-PL" sz="2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  <m:t>𝜋</m:t>
                                  </m:r>
                                  <m: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  <m: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  <m: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  <m: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pl-PL" sz="2800" b="0" i="1" smtClean="0">
                                      <a:latin typeface="Cambria Math"/>
                                    </a:rPr>
                                    <m:t>1000</m:t>
                                  </m:r>
                                </m:den>
                              </m:f>
                            </m:oMath>
                          </a14:m>
                          <a:r>
                            <a:rPr lang="pl-PL" sz="2800" dirty="0" smtClean="0"/>
                            <a:t>  [m/min]</a:t>
                          </a:r>
                          <a:endParaRPr lang="pl-PL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l-PL" sz="1600" b="1" dirty="0" smtClean="0"/>
                            <a:t>PRĘDKOŚĆ</a:t>
                          </a:r>
                          <a:r>
                            <a:rPr lang="pl-PL" sz="1600" b="1" baseline="0" dirty="0" smtClean="0"/>
                            <a:t> SKRAWANIA gdzie: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 – prędkość skrawania,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 – średnica freza [mm],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 – prędkość obrotowa freza [</a:t>
                          </a:r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obr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/min].</a:t>
                          </a:r>
                          <a:endParaRPr lang="pl-PL" sz="1400" b="1" baseline="0" dirty="0" smtClean="0"/>
                        </a:p>
                        <a:p>
                          <a:endParaRPr lang="pl-PL" sz="1400" b="1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l-PL" sz="2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800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pl-PL" sz="2800" b="0" i="1" smtClean="0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r>
                            <a:rPr lang="pl-PL" sz="2800" dirty="0" smtClean="0"/>
                            <a:t>=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l-PL" sz="2800" b="0" i="1" dirty="0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pl-PL" sz="2800" b="0" i="1" dirty="0" smtClean="0">
                                  <a:latin typeface="Cambria Math"/>
                                </a:rPr>
                                <m:t>∗</m:t>
                              </m:r>
                              <m:r>
                                <a:rPr lang="pl-PL" sz="2800" b="0" i="1" dirty="0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pl-PL" sz="2800" b="0" i="1" dirty="0" smtClean="0">
                                  <a:latin typeface="Cambria Math"/>
                                </a:rPr>
                                <m:t>∗</m:t>
                              </m:r>
                              <m:r>
                                <a:rPr lang="pl-PL" sz="2800" b="0" i="1" dirty="0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pl-PL" sz="2800" b="0" i="1" dirty="0" smtClean="0">
                                  <a:latin typeface="Cambria Math"/>
                                </a:rPr>
                                <m:t>   [</m:t>
                              </m:r>
                              <m:f>
                                <m:fPr>
                                  <m:ctrlPr>
                                    <a:rPr lang="pl-PL" sz="2800" b="0" i="1" dirty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𝑚𝑚</m:t>
                                  </m:r>
                                </m:num>
                                <m:den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𝑚𝑖𝑛</m:t>
                                  </m:r>
                                </m:den>
                              </m:f>
                              <m:r>
                                <a:rPr lang="pl-PL" sz="2800" b="0" i="1" dirty="0" smtClean="0">
                                  <a:latin typeface="Cambria Math"/>
                                </a:rPr>
                                <m:t>]</m:t>
                              </m:r>
                            </m:oMath>
                          </a14:m>
                          <a:endParaRPr lang="pl-PL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l-PL" sz="1600" b="1" dirty="0" smtClean="0"/>
                            <a:t>PRĘDKOŚĆ</a:t>
                          </a:r>
                          <a:r>
                            <a:rPr lang="pl-PL" sz="1600" b="1" baseline="0" dirty="0" smtClean="0"/>
                            <a:t> RUCHU POSUWOWEGO gdzie:</a:t>
                          </a:r>
                        </a:p>
                        <a:p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fz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– posuw na ostrze [mm],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z – liczba ostry freza,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 – prędkość obrotowa freza [</a:t>
                          </a:r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obr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/min]</a:t>
                          </a:r>
                          <a:endParaRPr lang="pl-PL" sz="1400" b="1" baseline="0" dirty="0" smtClean="0"/>
                        </a:p>
                        <a:p>
                          <a:endParaRPr lang="pl-P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l-PL" sz="2800" dirty="0" smtClean="0"/>
                            <a:t>f=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l-PL" sz="28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l-PL" sz="28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800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pl-PL" sz="28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l-PL" sz="2800" b="0" i="1" smtClean="0">
                                      <a:latin typeface="Cambria Math"/>
                                    </a:rPr>
                                    <m:t>𝑛</m:t>
                                  </m:r>
                                </m:den>
                              </m:f>
                            </m:oMath>
                          </a14:m>
                          <a:r>
                            <a:rPr lang="pl-PL" sz="2800" dirty="0" smtClean="0"/>
                            <a:t>    [mm/</a:t>
                          </a:r>
                          <a:r>
                            <a:rPr lang="pl-PL" sz="2800" dirty="0" err="1" smtClean="0"/>
                            <a:t>obr</a:t>
                          </a:r>
                          <a:r>
                            <a:rPr lang="pl-PL" sz="2800" dirty="0" smtClean="0"/>
                            <a:t>]</a:t>
                          </a:r>
                          <a:endParaRPr lang="pl-PL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l-PL" sz="1600" b="1" dirty="0" smtClean="0"/>
                            <a:t>POSUW NA JEDEN OBRÓT gdzie:</a:t>
                          </a:r>
                        </a:p>
                        <a:p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ft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– posuw minutowy czasowy [mm/min],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n – prędkość obrotowa freza [</a:t>
                          </a:r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obr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/min]</a:t>
                          </a:r>
                          <a:endParaRPr lang="pl-PL" sz="1400" b="1" dirty="0" smtClean="0"/>
                        </a:p>
                        <a:p>
                          <a:endParaRPr lang="pl-P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l-PL" sz="28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l-PL" sz="2800" b="0" i="1" smtClean="0"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pl-PL" sz="2800" b="0" i="1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pl-PL" sz="2800" dirty="0" smtClean="0"/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l-PL" sz="2800" i="1" dirty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l-PL" sz="2800" i="1" dirty="0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2800" b="0" i="1" dirty="0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pl-PL" sz="2800" b="0" i="1" dirty="0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∗</m:t>
                                  </m:r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 </m:t>
                                  </m:r>
                                </m:den>
                              </m:f>
                            </m:oMath>
                          </a14:m>
                          <a:r>
                            <a:rPr lang="pl-PL" sz="2800" dirty="0" smtClean="0"/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l-PL" sz="2800" i="1" dirty="0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pl-PL" sz="2800" b="0" i="1" dirty="0" smtClean="0">
                                      <a:latin typeface="Cambria Math"/>
                                    </a:rPr>
                                    <m:t>𝑧</m:t>
                                  </m:r>
                                </m:den>
                              </m:f>
                            </m:oMath>
                          </a14:m>
                          <a:r>
                            <a:rPr lang="pl-PL" sz="2800" dirty="0" smtClean="0"/>
                            <a:t>  [mm/ostrze]</a:t>
                          </a:r>
                          <a:endParaRPr lang="pl-PL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l-PL" sz="1600" b="1" dirty="0" smtClean="0"/>
                            <a:t>POSUW</a:t>
                          </a:r>
                          <a:r>
                            <a:rPr lang="pl-PL" sz="1600" b="1" baseline="0" dirty="0" smtClean="0"/>
                            <a:t> NA JEDNO OSTRZE gdzie:</a:t>
                          </a:r>
                        </a:p>
                        <a:p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ft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– posuw minutowy czasowy [mm/min],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 – prędkość obrotowa freza [</a:t>
                          </a:r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obr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/min], z – liczba ostrzy freza.</a:t>
                          </a:r>
                          <a:endParaRPr lang="pl-PL" sz="1400" b="1" baseline="0" dirty="0" smtClean="0"/>
                        </a:p>
                        <a:p>
                          <a:endParaRPr lang="pl-P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l-P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13171078"/>
                  </p:ext>
                </p:extLst>
              </p:nvPr>
            </p:nvGraphicFramePr>
            <p:xfrm>
              <a:off x="179512" y="908720"/>
              <a:ext cx="8640960" cy="5562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20480"/>
                    <a:gridCol w="432048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pl-PL" dirty="0" smtClean="0"/>
                            <a:t>WZÓR</a:t>
                          </a:r>
                          <a:r>
                            <a:rPr lang="pl-PL" baseline="0" dirty="0" smtClean="0"/>
                            <a:t> </a:t>
                          </a:r>
                          <a:endParaRPr lang="pl-PL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l-PL" dirty="0" smtClean="0"/>
                            <a:t>OPIS</a:t>
                          </a:r>
                          <a:endParaRPr lang="pl-PL" dirty="0"/>
                        </a:p>
                      </a:txBody>
                      <a:tcPr/>
                    </a:tc>
                  </a:tr>
                  <a:tr h="1285344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31754" r="-100000" b="-3037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l-PL" sz="1600" b="1" dirty="0" smtClean="0"/>
                            <a:t>PRĘDKOŚĆ</a:t>
                          </a:r>
                          <a:r>
                            <a:rPr lang="pl-PL" sz="1600" b="1" baseline="0" dirty="0" smtClean="0"/>
                            <a:t> SKRAWANIA gdzie: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 – prędkość skrawania,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 – średnica freza [mm],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 – prędkość obrotowa freza [</a:t>
                          </a:r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obr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/min].</a:t>
                          </a:r>
                          <a:endParaRPr lang="pl-PL" sz="1400" b="1" baseline="0" dirty="0" smtClean="0"/>
                        </a:p>
                        <a:p>
                          <a:endParaRPr lang="pl-PL" sz="1400" b="1" dirty="0"/>
                        </a:p>
                      </a:txBody>
                      <a:tcPr/>
                    </a:tc>
                  </a:tr>
                  <a:tr h="1249680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135610" r="-100000" b="-2126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l-PL" sz="1600" b="1" dirty="0" smtClean="0"/>
                            <a:t>PRĘDKOŚĆ</a:t>
                          </a:r>
                          <a:r>
                            <a:rPr lang="pl-PL" sz="1600" b="1" baseline="0" dirty="0" smtClean="0"/>
                            <a:t> RUCHU POSUWOWEGO gdzie:</a:t>
                          </a:r>
                        </a:p>
                        <a:p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fz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– posuw na ostrze [mm],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z – liczba ostry freza,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 – prędkość obrotowa freza [</a:t>
                          </a:r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obr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/min]</a:t>
                          </a:r>
                          <a:endParaRPr lang="pl-PL" sz="1400" b="1" baseline="0" dirty="0" smtClean="0"/>
                        </a:p>
                        <a:p>
                          <a:endParaRPr lang="pl-PL" dirty="0"/>
                        </a:p>
                      </a:txBody>
                      <a:tcPr/>
                    </a:tc>
                  </a:tr>
                  <a:tr h="1036320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284118" r="-100000" b="-15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l-PL" sz="1600" b="1" dirty="0" smtClean="0"/>
                            <a:t>POSUW NA JEDEN OBRÓT gdzie:</a:t>
                          </a:r>
                        </a:p>
                        <a:p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ft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– posuw minutowy czasowy [mm/min],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n – prędkość obrotowa freza [</a:t>
                          </a:r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obr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/min]</a:t>
                          </a:r>
                          <a:endParaRPr lang="pl-PL" sz="1400" b="1" dirty="0" smtClean="0"/>
                        </a:p>
                        <a:p>
                          <a:endParaRPr lang="pl-PL" dirty="0"/>
                        </a:p>
                      </a:txBody>
                      <a:tcPr/>
                    </a:tc>
                  </a:tr>
                  <a:tr h="1249680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t="-318537" r="-100000" b="-297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l-PL" sz="1600" b="1" dirty="0" smtClean="0"/>
                            <a:t>POSUW</a:t>
                          </a:r>
                          <a:r>
                            <a:rPr lang="pl-PL" sz="1600" b="1" baseline="0" dirty="0" smtClean="0"/>
                            <a:t> NA JEDNO OSTRZE gdzie:</a:t>
                          </a:r>
                        </a:p>
                        <a:p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ft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– posuw minutowy czasowy [mm/min], </a:t>
                          </a:r>
                        </a:p>
                        <a:p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 – prędkość obrotowa freza [</a:t>
                          </a:r>
                          <a:r>
                            <a:rPr lang="pl-PL" sz="1400" kern="1200" dirty="0" err="1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obr</a:t>
                          </a:r>
                          <a:r>
                            <a:rPr lang="pl-PL" sz="14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/min], z – liczba ostrzy freza.</a:t>
                          </a:r>
                          <a:endParaRPr lang="pl-PL" sz="1400" b="1" baseline="0" dirty="0" smtClean="0"/>
                        </a:p>
                        <a:p>
                          <a:endParaRPr lang="pl-PL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l-PL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22486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352928" cy="61926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b="1" u="sng" dirty="0" smtClean="0"/>
              <a:t>RODZAJE FREZÓW:</a:t>
            </a:r>
          </a:p>
          <a:p>
            <a:pPr marL="45720" indent="0">
              <a:buNone/>
            </a:pPr>
            <a:endParaRPr lang="pl-PL" b="1" u="sng" dirty="0"/>
          </a:p>
          <a:p>
            <a:pPr marL="45720" indent="0">
              <a:buNone/>
            </a:pPr>
            <a:r>
              <a:rPr lang="pl-PL" dirty="0"/>
              <a:t>Narzędziem przeznaczonym do obróbki na frezarkach jest frez. Frezy są narzędziami wieloostrzowymi (warstwę materiału skrawa jednocześnie kilka a niekiedy nawet kilkanaście ostrzy) o </a:t>
            </a:r>
            <a:r>
              <a:rPr lang="pl-PL" dirty="0" smtClean="0"/>
              <a:t>różnych </a:t>
            </a:r>
            <a:r>
              <a:rPr lang="pl-PL" dirty="0"/>
              <a:t>kształtach. </a:t>
            </a:r>
            <a:endParaRPr lang="pl-PL" dirty="0" smtClean="0"/>
          </a:p>
          <a:p>
            <a:pPr marL="45720" indent="0">
              <a:buNone/>
            </a:pPr>
            <a:r>
              <a:rPr lang="pl-PL" dirty="0" smtClean="0"/>
              <a:t>Podobnie </a:t>
            </a:r>
            <a:r>
              <a:rPr lang="pl-PL" dirty="0"/>
              <a:t>jak i inne narzędzia skrawające, dzielą się </a:t>
            </a:r>
            <a:r>
              <a:rPr lang="pl-PL" dirty="0" smtClean="0"/>
              <a:t>na:</a:t>
            </a:r>
          </a:p>
          <a:p>
            <a:r>
              <a:rPr lang="pl-PL" u="sng" dirty="0" smtClean="0"/>
              <a:t>Frezy </a:t>
            </a:r>
            <a:r>
              <a:rPr lang="pl-PL" u="sng" dirty="0"/>
              <a:t>normalne </a:t>
            </a:r>
            <a:r>
              <a:rPr lang="pl-PL" dirty="0"/>
              <a:t>są to frezy przeznaczone do obróbki płaszczyzn, rowków, gwintów, uzębień itp. i objęte są normami. </a:t>
            </a:r>
            <a:endParaRPr lang="pl-PL" dirty="0" smtClean="0"/>
          </a:p>
          <a:p>
            <a:r>
              <a:rPr lang="pl-PL" u="sng" dirty="0" smtClean="0"/>
              <a:t>Frezy </a:t>
            </a:r>
            <a:r>
              <a:rPr lang="pl-PL" u="sng" dirty="0"/>
              <a:t>specjalne </a:t>
            </a:r>
            <a:r>
              <a:rPr lang="pl-PL" dirty="0"/>
              <a:t>są to frezy przeznaczone do obróbki przedmiotów o specjalnych powierzchniach. Są to frezy kształtowe o zarysie odpowiadającym kształtowi obrobionej powierzchni. Frezy specjalne są wykonywane na zamówienie i stosowane głównie w produkcji seryjnej i masowej. 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642296021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2871</TotalTime>
  <Words>1361</Words>
  <Application>Microsoft Office PowerPoint</Application>
  <PresentationFormat>Pokaz na ekranie (4:3)</PresentationFormat>
  <Paragraphs>118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Aerodynamiczny</vt:lpstr>
      <vt:lpstr>Frezowanie: odmiany frezowania, narzędzia do frezowania, frezarki,  prace wykonywane na frezarkach.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Frezowanie: odmiany frezowania, narzędzia do frezowania, frezarki,  prace wykonywane na frezarkach.</dc:title>
  <dc:creator>Użytkownik systemu Windows</dc:creator>
  <cp:lastModifiedBy>1</cp:lastModifiedBy>
  <cp:revision>43</cp:revision>
  <dcterms:created xsi:type="dcterms:W3CDTF">2020-01-04T20:20:08Z</dcterms:created>
  <dcterms:modified xsi:type="dcterms:W3CDTF">2020-01-23T05:29:36Z</dcterms:modified>
</cp:coreProperties>
</file>