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5" r:id="rId12"/>
    <p:sldId id="266" r:id="rId13"/>
    <p:sldId id="267" r:id="rId14"/>
    <p:sldId id="268" r:id="rId15"/>
    <p:sldId id="274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84168" y="5733256"/>
            <a:ext cx="5637010" cy="882119"/>
          </a:xfrm>
        </p:spPr>
        <p:txBody>
          <a:bodyPr/>
          <a:lstStyle/>
          <a:p>
            <a:r>
              <a:rPr lang="pl-PL" dirty="0" smtClean="0"/>
              <a:t>Karolina Krzysztofik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992888" cy="1793167"/>
          </a:xfrm>
        </p:spPr>
        <p:txBody>
          <a:bodyPr/>
          <a:lstStyle/>
          <a:p>
            <a:pPr marL="182880" indent="0">
              <a:buNone/>
            </a:pPr>
            <a:r>
              <a:rPr lang="pl-PL" dirty="0" smtClean="0">
                <a:effectLst/>
              </a:rPr>
              <a:t>SZLIFOWANIE: </a:t>
            </a:r>
            <a:r>
              <a:rPr lang="pl-PL" sz="3200" dirty="0" smtClean="0">
                <a:effectLst/>
              </a:rPr>
              <a:t>narzędzia do szlifowania, odmiany szlifowania, prace wykonywane na szlifierkach.</a:t>
            </a:r>
            <a:endParaRPr lang="pl-PL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20437" r="5739" b="41270"/>
          <a:stretch/>
        </p:blipFill>
        <p:spPr bwMode="auto">
          <a:xfrm>
            <a:off x="1907704" y="2240066"/>
            <a:ext cx="5883779" cy="3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96944" cy="3873584"/>
          </a:xfrm>
        </p:spPr>
        <p:txBody>
          <a:bodyPr/>
          <a:lstStyle/>
          <a:p>
            <a:r>
              <a:rPr lang="pl-PL" dirty="0" smtClean="0"/>
              <a:t>szlifowanie </a:t>
            </a:r>
            <a:r>
              <a:rPr lang="pl-PL" dirty="0"/>
              <a:t>tarcz </a:t>
            </a:r>
            <a:r>
              <a:rPr lang="pl-PL" dirty="0" smtClean="0"/>
              <a:t>hamulcowych </a:t>
            </a:r>
            <a:endParaRPr lang="pl-PL" dirty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5" t="21230" r="3953" b="34524"/>
          <a:stretch/>
        </p:blipFill>
        <p:spPr bwMode="auto">
          <a:xfrm>
            <a:off x="388936" y="908720"/>
            <a:ext cx="84888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b="1" u="sng" dirty="0"/>
              <a:t>Klasyfikacja szlifierek: </a:t>
            </a:r>
            <a:endParaRPr lang="pl-PL" b="1" u="sng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smtClean="0"/>
              <a:t>Szlifierki </a:t>
            </a:r>
            <a:r>
              <a:rPr lang="pl-PL" dirty="0"/>
              <a:t>do płaszczyzn. 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smtClean="0"/>
              <a:t>Szlifierki </a:t>
            </a:r>
            <a:r>
              <a:rPr lang="pl-PL" dirty="0"/>
              <a:t>do otworów. 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smtClean="0"/>
              <a:t>Szlifierki </a:t>
            </a:r>
            <a:r>
              <a:rPr lang="pl-PL" dirty="0"/>
              <a:t>do wałków kłowe. 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smtClean="0"/>
              <a:t>Szlifierki </a:t>
            </a:r>
            <a:r>
              <a:rPr lang="pl-PL" dirty="0"/>
              <a:t>do wałków bezkłowe. 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smtClean="0"/>
              <a:t>Szlifierki </a:t>
            </a:r>
            <a:r>
              <a:rPr lang="pl-PL" dirty="0"/>
              <a:t>do gwintów. 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smtClean="0"/>
              <a:t>Szlifierki </a:t>
            </a:r>
            <a:r>
              <a:rPr lang="pl-PL" dirty="0"/>
              <a:t>do kół </a:t>
            </a:r>
            <a:r>
              <a:rPr lang="pl-PL" dirty="0" smtClean="0"/>
              <a:t>zębatych</a:t>
            </a:r>
            <a:r>
              <a:rPr lang="pl-PL" dirty="0"/>
              <a:t>. 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smtClean="0"/>
              <a:t>Szlifierki </a:t>
            </a:r>
            <a:r>
              <a:rPr lang="pl-PL" dirty="0"/>
              <a:t>specjalne i specjalizowane. 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smtClean="0"/>
              <a:t>Szlifierki </a:t>
            </a:r>
            <a:r>
              <a:rPr lang="pl-PL" dirty="0"/>
              <a:t>ostrzarki. 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err="1" smtClean="0"/>
              <a:t>Osełkownice</a:t>
            </a:r>
            <a:r>
              <a:rPr lang="pl-PL" dirty="0" smtClean="0"/>
              <a:t> </a:t>
            </a:r>
            <a:r>
              <a:rPr lang="pl-PL" dirty="0"/>
              <a:t>(gładzarki i dogładzarki). 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-</a:t>
            </a:r>
            <a:r>
              <a:rPr lang="pl-PL" dirty="0" smtClean="0"/>
              <a:t>Docierarki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4017600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Szlifierki do płaszczyzn.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8374" r="27937" b="17803"/>
          <a:stretch/>
        </p:blipFill>
        <p:spPr bwMode="auto">
          <a:xfrm>
            <a:off x="307646" y="764704"/>
            <a:ext cx="84719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9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4089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400" b="1" u="sng" dirty="0" smtClean="0"/>
              <a:t>Szlifierki </a:t>
            </a:r>
            <a:r>
              <a:rPr lang="pl-PL" sz="2400" b="1" u="sng" dirty="0"/>
              <a:t>do otworów- </a:t>
            </a:r>
            <a:r>
              <a:rPr lang="pl-PL" sz="2400" dirty="0" smtClean="0"/>
              <a:t> umożliwiające </a:t>
            </a:r>
            <a:r>
              <a:rPr lang="pl-PL" sz="2400" dirty="0"/>
              <a:t>uzyskanie wymiaru </a:t>
            </a:r>
            <a:r>
              <a:rPr lang="pl-PL" sz="2400" dirty="0" smtClean="0"/>
              <a:t>średnicy </a:t>
            </a:r>
            <a:r>
              <a:rPr lang="pl-PL" sz="2400" dirty="0"/>
              <a:t>z </a:t>
            </a:r>
            <a:r>
              <a:rPr lang="pl-PL" sz="2400" dirty="0" smtClean="0"/>
              <a:t>dokładnością </a:t>
            </a:r>
            <a:r>
              <a:rPr lang="pl-PL" sz="2400" dirty="0"/>
              <a:t>±1-2µm i </a:t>
            </a:r>
            <a:r>
              <a:rPr lang="pl-PL" sz="2400" dirty="0" smtClean="0"/>
              <a:t>chropowatości powierzchni </a:t>
            </a:r>
            <a:r>
              <a:rPr lang="pl-PL" sz="2400" dirty="0"/>
              <a:t>w klasach 8–10. Oprócz podstawowego zadania, jakim jest obróbka </a:t>
            </a:r>
            <a:r>
              <a:rPr lang="pl-PL" sz="2400" dirty="0" smtClean="0"/>
              <a:t>powierzchni walcowych wewnętrznych </a:t>
            </a:r>
            <a:r>
              <a:rPr lang="pl-PL" sz="2400" dirty="0"/>
              <a:t>i </a:t>
            </a:r>
            <a:r>
              <a:rPr lang="pl-PL" sz="2400" dirty="0" smtClean="0"/>
              <a:t>stożkowych</a:t>
            </a:r>
            <a:r>
              <a:rPr lang="pl-PL" sz="2400" dirty="0"/>
              <a:t>, na szlifierkach do otworów </a:t>
            </a:r>
            <a:r>
              <a:rPr lang="pl-PL" sz="2400" dirty="0" smtClean="0"/>
              <a:t>można również szlifować </a:t>
            </a:r>
            <a:r>
              <a:rPr lang="pl-PL" sz="2400" dirty="0"/>
              <a:t>czoła i powierzchnie przy jednym zamocowaniu przedmiotu.</a:t>
            </a:r>
            <a:endParaRPr lang="en-US" sz="24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45436" r="35634" b="29546"/>
          <a:stretch/>
        </p:blipFill>
        <p:spPr bwMode="auto">
          <a:xfrm>
            <a:off x="1403648" y="2636912"/>
            <a:ext cx="6408712" cy="372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6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3474720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Szlifierka do wałków.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1" t="21230" r="4734" b="27778"/>
          <a:stretch/>
        </p:blipFill>
        <p:spPr bwMode="auto">
          <a:xfrm>
            <a:off x="755576" y="731416"/>
            <a:ext cx="793605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4017600"/>
          </a:xfrm>
        </p:spPr>
        <p:txBody>
          <a:bodyPr/>
          <a:lstStyle/>
          <a:p>
            <a:pPr marL="45720" indent="0">
              <a:buNone/>
            </a:pPr>
            <a:r>
              <a:rPr lang="pl-PL" b="1" dirty="0" smtClean="0"/>
              <a:t>Szlifierka do kół </a:t>
            </a:r>
            <a:r>
              <a:rPr lang="pl-PL" b="1" dirty="0"/>
              <a:t>zębatych</a:t>
            </a:r>
            <a:r>
              <a:rPr lang="pl-PL" dirty="0"/>
              <a:t>: Szlifierki do </a:t>
            </a:r>
            <a:r>
              <a:rPr lang="pl-PL" dirty="0" smtClean="0"/>
              <a:t>uzębień  są </a:t>
            </a:r>
            <a:r>
              <a:rPr lang="pl-PL" dirty="0"/>
              <a:t>przeznaczone do </a:t>
            </a:r>
            <a:r>
              <a:rPr lang="pl-PL" dirty="0" smtClean="0"/>
              <a:t>wykańczającej obróbki zębów </a:t>
            </a:r>
            <a:r>
              <a:rPr lang="pl-PL" dirty="0"/>
              <a:t>hartownych (HRC &gt; 56), jak </a:t>
            </a:r>
            <a:r>
              <a:rPr lang="pl-PL" dirty="0" smtClean="0"/>
              <a:t>również, zębów </a:t>
            </a:r>
            <a:r>
              <a:rPr lang="pl-PL" dirty="0"/>
              <a:t>niehartownych, </a:t>
            </a:r>
            <a:r>
              <a:rPr lang="pl-PL" dirty="0" smtClean="0"/>
              <a:t>jeśli dokładność </a:t>
            </a:r>
            <a:r>
              <a:rPr lang="pl-PL" dirty="0"/>
              <a:t>wykonania </a:t>
            </a:r>
            <a:r>
              <a:rPr lang="pl-PL" dirty="0" smtClean="0"/>
              <a:t>uzębienia </a:t>
            </a:r>
            <a:r>
              <a:rPr lang="pl-PL" dirty="0"/>
              <a:t>innymi metodami jest </a:t>
            </a:r>
            <a:r>
              <a:rPr lang="pl-PL" dirty="0" smtClean="0"/>
              <a:t>niewystarczająca</a:t>
            </a:r>
            <a:r>
              <a:rPr lang="pl-PL" dirty="0"/>
              <a:t>. </a:t>
            </a:r>
            <a:endParaRPr lang="pl-PL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18453" r="21802" b="17858"/>
          <a:stretch/>
        </p:blipFill>
        <p:spPr bwMode="auto">
          <a:xfrm>
            <a:off x="971600" y="1646059"/>
            <a:ext cx="7128792" cy="500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1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120680"/>
          </a:xfrm>
        </p:spPr>
        <p:txBody>
          <a:bodyPr/>
          <a:lstStyle/>
          <a:p>
            <a:pPr marL="45720" indent="0">
              <a:buNone/>
            </a:pPr>
            <a:r>
              <a:rPr lang="pl-PL" b="1" dirty="0" smtClean="0"/>
              <a:t>Szlifierko ostrzałka-</a:t>
            </a:r>
            <a:r>
              <a:rPr lang="pl-PL" dirty="0" smtClean="0"/>
              <a:t>służy</a:t>
            </a:r>
            <a:r>
              <a:rPr lang="pl-PL" b="1" dirty="0" smtClean="0"/>
              <a:t> </a:t>
            </a:r>
            <a:r>
              <a:rPr lang="pl-PL" dirty="0"/>
              <a:t>do ostrzenia zarówno </a:t>
            </a:r>
            <a:r>
              <a:rPr lang="pl-PL" dirty="0" smtClean="0"/>
              <a:t>narzędzi </a:t>
            </a:r>
            <a:r>
              <a:rPr lang="pl-PL" dirty="0"/>
              <a:t>nowych jak i </a:t>
            </a:r>
            <a:r>
              <a:rPr lang="pl-PL" dirty="0" smtClean="0"/>
              <a:t>stępionych podczas </a:t>
            </a:r>
            <a:r>
              <a:rPr lang="pl-PL" dirty="0"/>
              <a:t>skrawania. Konstrukcja ostrzałek jest dostosowana do rodzaju </a:t>
            </a:r>
            <a:r>
              <a:rPr lang="pl-PL" dirty="0" smtClean="0"/>
              <a:t>narzędzi</a:t>
            </a:r>
            <a:r>
              <a:rPr lang="pl-PL" dirty="0"/>
              <a:t>. Ze </a:t>
            </a:r>
            <a:r>
              <a:rPr lang="pl-PL" dirty="0" smtClean="0"/>
              <a:t>względu na </a:t>
            </a:r>
            <a:r>
              <a:rPr lang="pl-PL" dirty="0"/>
              <a:t>przeznaczenie, zwłaszcza do prac w wielkiej seryjnej produkcji </a:t>
            </a:r>
            <a:r>
              <a:rPr lang="pl-PL" dirty="0" smtClean="0"/>
              <a:t>narzędzi</a:t>
            </a:r>
            <a:r>
              <a:rPr lang="pl-PL" dirty="0"/>
              <a:t>, ostrzałki </a:t>
            </a:r>
            <a:r>
              <a:rPr lang="pl-PL" dirty="0" smtClean="0"/>
              <a:t>należy zaliczyć  </a:t>
            </a:r>
            <a:r>
              <a:rPr lang="pl-PL" dirty="0"/>
              <a:t>do obrabiarek specjalnych. </a:t>
            </a:r>
            <a:r>
              <a:rPr lang="pl-PL" dirty="0" smtClean="0"/>
              <a:t>Rozróżnia się więc </a:t>
            </a:r>
            <a:r>
              <a:rPr lang="pl-PL" dirty="0"/>
              <a:t>ostrzałki do </a:t>
            </a:r>
            <a:r>
              <a:rPr lang="pl-PL" dirty="0" smtClean="0"/>
              <a:t>noży </a:t>
            </a:r>
            <a:r>
              <a:rPr lang="pl-PL" dirty="0"/>
              <a:t>tokarskich, </a:t>
            </a:r>
            <a:r>
              <a:rPr lang="pl-PL" dirty="0" smtClean="0"/>
              <a:t>do wierteł</a:t>
            </a:r>
            <a:r>
              <a:rPr lang="pl-PL" dirty="0"/>
              <a:t>, do głowic frezowych, do frezów </a:t>
            </a:r>
            <a:r>
              <a:rPr lang="pl-PL" dirty="0" smtClean="0"/>
              <a:t>ślimakowych</a:t>
            </a:r>
            <a:r>
              <a:rPr lang="pl-PL" dirty="0"/>
              <a:t>, do narzynek, do gwintów, do pił, </a:t>
            </a:r>
            <a:r>
              <a:rPr lang="pl-PL" dirty="0" smtClean="0"/>
              <a:t>do przeciągaczy </a:t>
            </a:r>
            <a:r>
              <a:rPr lang="pl-PL" dirty="0"/>
              <a:t>i innych.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7" t="23016" r="7411" b="30556"/>
          <a:stretch/>
        </p:blipFill>
        <p:spPr bwMode="auto">
          <a:xfrm>
            <a:off x="2555776" y="3140968"/>
            <a:ext cx="4250561" cy="34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3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352928" cy="3873584"/>
          </a:xfrm>
        </p:spPr>
        <p:txBody>
          <a:bodyPr/>
          <a:lstStyle/>
          <a:p>
            <a:pPr marL="45720" indent="0">
              <a:buNone/>
            </a:pPr>
            <a:r>
              <a:rPr lang="pl-PL" b="1" dirty="0" err="1" smtClean="0"/>
              <a:t>Osełkownice</a:t>
            </a:r>
            <a:r>
              <a:rPr lang="pl-PL" dirty="0"/>
              <a:t>- </a:t>
            </a:r>
            <a:r>
              <a:rPr lang="pl-PL" dirty="0" smtClean="0"/>
              <a:t>są </a:t>
            </a:r>
            <a:r>
              <a:rPr lang="pl-PL" dirty="0"/>
              <a:t>przeznaczone do </a:t>
            </a:r>
            <a:r>
              <a:rPr lang="pl-PL" dirty="0" smtClean="0"/>
              <a:t>wykańczającej </a:t>
            </a:r>
            <a:r>
              <a:rPr lang="pl-PL" dirty="0"/>
              <a:t>obróbki powierzchni </a:t>
            </a:r>
            <a:r>
              <a:rPr lang="pl-PL" dirty="0" smtClean="0"/>
              <a:t>walcowych wewnętrznych </a:t>
            </a:r>
            <a:r>
              <a:rPr lang="pl-PL" dirty="0"/>
              <a:t>i </a:t>
            </a:r>
            <a:r>
              <a:rPr lang="pl-PL" dirty="0" smtClean="0"/>
              <a:t>zewnętrznych </a:t>
            </a:r>
            <a:r>
              <a:rPr lang="pl-PL" dirty="0"/>
              <a:t>drobnoziarnistymi osełkami, dociskanymi elastycznie </a:t>
            </a:r>
            <a:r>
              <a:rPr lang="pl-PL" dirty="0" smtClean="0"/>
              <a:t>do obrabianej </a:t>
            </a:r>
            <a:r>
              <a:rPr lang="pl-PL" dirty="0"/>
              <a:t>powierzchni</a:t>
            </a:r>
            <a:r>
              <a:rPr lang="pl-PL" dirty="0" smtClean="0"/>
              <a:t>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30357" r="25483" b="24242"/>
          <a:stretch/>
        </p:blipFill>
        <p:spPr bwMode="auto">
          <a:xfrm>
            <a:off x="367649" y="1916832"/>
            <a:ext cx="832683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1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31032" y="304076"/>
            <a:ext cx="8712968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1800" b="1" dirty="0" smtClean="0"/>
              <a:t>Docierarki-</a:t>
            </a:r>
            <a:r>
              <a:rPr lang="pl-PL" sz="1800" dirty="0" smtClean="0"/>
              <a:t> </a:t>
            </a:r>
            <a:r>
              <a:rPr lang="pl-PL" sz="1600" dirty="0" smtClean="0"/>
              <a:t>są </a:t>
            </a:r>
            <a:r>
              <a:rPr lang="pl-PL" sz="1600" dirty="0"/>
              <a:t>przeznaczone do maszynowego docierania obrobionych uprzednio </a:t>
            </a:r>
            <a:r>
              <a:rPr lang="pl-PL" sz="1600" dirty="0" smtClean="0"/>
              <a:t>na szlifierkach </a:t>
            </a:r>
            <a:r>
              <a:rPr lang="pl-PL" sz="1600" dirty="0"/>
              <a:t>powierzchni płaskich i walcowych przedmiotów niewielkich, od których </a:t>
            </a:r>
            <a:r>
              <a:rPr lang="pl-PL" sz="1600" dirty="0" smtClean="0"/>
              <a:t>wymaga się </a:t>
            </a:r>
            <a:r>
              <a:rPr lang="pl-PL" sz="1600" dirty="0"/>
              <a:t>po obróbce wysokiej klasy </a:t>
            </a:r>
            <a:r>
              <a:rPr lang="pl-PL" sz="1600" dirty="0" smtClean="0"/>
              <a:t>chropowatości </a:t>
            </a:r>
            <a:r>
              <a:rPr lang="pl-PL" sz="1600" dirty="0"/>
              <a:t>powierzchni (10 – 14) i </a:t>
            </a:r>
            <a:r>
              <a:rPr lang="pl-PL" sz="1600" dirty="0" smtClean="0"/>
              <a:t>dużej dokładności wymiarowo </a:t>
            </a:r>
            <a:r>
              <a:rPr lang="pl-PL" sz="1600" dirty="0"/>
              <a:t>- kształtowej. Podczas docierania przedmiot obrabiany i </a:t>
            </a:r>
            <a:r>
              <a:rPr lang="pl-PL" sz="1600" dirty="0" smtClean="0"/>
              <a:t>narzędzie </a:t>
            </a:r>
            <a:r>
              <a:rPr lang="pl-PL" sz="1600" dirty="0"/>
              <a:t>(</a:t>
            </a:r>
            <a:r>
              <a:rPr lang="pl-PL" sz="1600" dirty="0" smtClean="0"/>
              <a:t>docierak) w </a:t>
            </a:r>
            <a:r>
              <a:rPr lang="pl-PL" sz="1600" dirty="0"/>
              <a:t>postaci </a:t>
            </a:r>
            <a:r>
              <a:rPr lang="pl-PL" sz="1600" dirty="0" smtClean="0"/>
              <a:t>żeliwnej </a:t>
            </a:r>
            <a:r>
              <a:rPr lang="pl-PL" sz="1600" dirty="0"/>
              <a:t>tarczy lub </a:t>
            </a:r>
            <a:r>
              <a:rPr lang="pl-PL" sz="1600" dirty="0" smtClean="0"/>
              <a:t>ściernicy wykonują względem </a:t>
            </a:r>
            <a:r>
              <a:rPr lang="pl-PL" sz="1600" dirty="0"/>
              <a:t>siebie </a:t>
            </a:r>
            <a:r>
              <a:rPr lang="pl-PL" sz="1600" dirty="0" smtClean="0"/>
              <a:t>złożony </a:t>
            </a:r>
            <a:r>
              <a:rPr lang="pl-PL" sz="1600" dirty="0"/>
              <a:t>ruch w </a:t>
            </a:r>
            <a:r>
              <a:rPr lang="pl-PL" sz="1600" dirty="0" smtClean="0"/>
              <a:t>stale zmieniających się </a:t>
            </a:r>
            <a:r>
              <a:rPr lang="pl-PL" sz="1600" dirty="0"/>
              <a:t>kierunkach.</a:t>
            </a:r>
            <a:endParaRPr lang="en-US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28516" r="70211" b="32108"/>
          <a:stretch/>
        </p:blipFill>
        <p:spPr bwMode="auto">
          <a:xfrm>
            <a:off x="6372200" y="3717032"/>
            <a:ext cx="2540000" cy="288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29072" r="24977" b="19413"/>
          <a:stretch/>
        </p:blipFill>
        <p:spPr bwMode="auto">
          <a:xfrm>
            <a:off x="179512" y="1894140"/>
            <a:ext cx="5978012" cy="364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004048" y="522920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DZIĘKUJE ZA UWAGĘ.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3600" b="1" u="sng" dirty="0" smtClean="0"/>
              <a:t>Szlifowanie </a:t>
            </a:r>
            <a:r>
              <a:rPr lang="pl-PL" sz="3600" dirty="0"/>
              <a:t>jest najbardziej rozpowszechnionym rodzajem obróbki </a:t>
            </a:r>
            <a:r>
              <a:rPr lang="pl-PL" sz="3600" dirty="0" smtClean="0"/>
              <a:t>wykańczającej skrawaniem</a:t>
            </a:r>
            <a:r>
              <a:rPr lang="pl-PL" sz="3600" dirty="0"/>
              <a:t>, zaliczanej do grupy obróbek </a:t>
            </a:r>
            <a:r>
              <a:rPr lang="pl-PL" sz="3600" dirty="0" smtClean="0"/>
              <a:t>ściernych</a:t>
            </a:r>
            <a:r>
              <a:rPr lang="pl-PL" sz="3600" dirty="0"/>
              <a:t>. </a:t>
            </a:r>
            <a:r>
              <a:rPr lang="pl-PL" sz="3600" dirty="0" smtClean="0"/>
              <a:t>Narzędzia </a:t>
            </a:r>
            <a:r>
              <a:rPr lang="pl-PL" sz="3600" dirty="0"/>
              <a:t>stosowane w </a:t>
            </a:r>
            <a:r>
              <a:rPr lang="pl-PL" sz="3600" dirty="0" smtClean="0"/>
              <a:t>procesie szlifowania </a:t>
            </a:r>
            <a:r>
              <a:rPr lang="pl-PL" sz="3600" dirty="0"/>
              <a:t>zwane są </a:t>
            </a:r>
            <a:r>
              <a:rPr lang="pl-PL" sz="3600" u="sng" dirty="0" smtClean="0"/>
              <a:t>ściernicami</a:t>
            </a:r>
            <a:r>
              <a:rPr lang="pl-PL" sz="3600" dirty="0"/>
              <a:t>, wykonują one </a:t>
            </a:r>
            <a:r>
              <a:rPr lang="pl-PL" sz="3600" dirty="0" smtClean="0"/>
              <a:t>główny </a:t>
            </a:r>
            <a:r>
              <a:rPr lang="pl-PL" sz="3600" dirty="0"/>
              <a:t>ruch </a:t>
            </a:r>
            <a:r>
              <a:rPr lang="pl-PL" sz="3600" dirty="0" smtClean="0"/>
              <a:t>obrotowy.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89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640960" cy="4089608"/>
          </a:xfrm>
        </p:spPr>
        <p:txBody>
          <a:bodyPr/>
          <a:lstStyle/>
          <a:p>
            <a:pPr marL="45720" indent="0">
              <a:buNone/>
            </a:pPr>
            <a:r>
              <a:rPr lang="pl-PL" b="1" u="sng" dirty="0" smtClean="0"/>
              <a:t>Ściernice</a:t>
            </a:r>
            <a:r>
              <a:rPr lang="pl-PL" dirty="0" smtClean="0"/>
              <a:t> </a:t>
            </a:r>
            <a:r>
              <a:rPr lang="pl-PL" dirty="0"/>
              <a:t>są </a:t>
            </a:r>
            <a:r>
              <a:rPr lang="pl-PL" dirty="0" smtClean="0"/>
              <a:t>narzędziami </a:t>
            </a:r>
            <a:r>
              <a:rPr lang="pl-PL" dirty="0"/>
              <a:t>obrotowymi o </a:t>
            </a:r>
            <a:r>
              <a:rPr lang="pl-PL" dirty="0" smtClean="0"/>
              <a:t>różnych kształtach </a:t>
            </a:r>
            <a:r>
              <a:rPr lang="pl-PL" dirty="0"/>
              <a:t>w przekrojach </a:t>
            </a:r>
            <a:r>
              <a:rPr lang="pl-PL" dirty="0" smtClean="0"/>
              <a:t>osiowych, dostosowanych </a:t>
            </a:r>
            <a:r>
              <a:rPr lang="pl-PL" dirty="0"/>
              <a:t>do </a:t>
            </a:r>
            <a:r>
              <a:rPr lang="pl-PL" dirty="0" smtClean="0"/>
              <a:t>różnorodnych zadań obróbkowych.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1" t="26135" r="32065" b="17119"/>
          <a:stretch/>
        </p:blipFill>
        <p:spPr bwMode="auto">
          <a:xfrm>
            <a:off x="2411760" y="1052736"/>
            <a:ext cx="5923385" cy="542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6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b="1" dirty="0" smtClean="0"/>
              <a:t>BUDOWA ŚCIERNIC:</a:t>
            </a:r>
          </a:p>
          <a:p>
            <a:pPr marL="45720" indent="0">
              <a:buNone/>
            </a:pPr>
            <a:r>
              <a:rPr lang="pl-PL" sz="2000" dirty="0" smtClean="0"/>
              <a:t>Części robocze ściernic są wykonane z mieszaniny twardych ziaren ściernych i spoiwa wiążącego je w porowate struktury.</a:t>
            </a:r>
            <a:endParaRPr lang="pl-PL" sz="2000" dirty="0"/>
          </a:p>
          <a:p>
            <a:pPr marL="45720" indent="0">
              <a:buNone/>
            </a:pPr>
            <a:r>
              <a:rPr lang="pl-PL" sz="2000" dirty="0" smtClean="0"/>
              <a:t>Ostre krawędzie </a:t>
            </a:r>
            <a:r>
              <a:rPr lang="pl-PL" sz="2000" dirty="0"/>
              <a:t>ziarenek są zbiorem ostrzy skrawających, pory</a:t>
            </a:r>
          </a:p>
          <a:p>
            <a:pPr marL="45720" indent="0">
              <a:buNone/>
            </a:pPr>
            <a:r>
              <a:rPr lang="pl-PL" sz="2000" dirty="0"/>
              <a:t>odgrywają </a:t>
            </a:r>
            <a:r>
              <a:rPr lang="pl-PL" sz="2000" dirty="0" smtClean="0"/>
              <a:t>rolę </a:t>
            </a:r>
            <a:r>
              <a:rPr lang="pl-PL" sz="2000" dirty="0"/>
              <a:t>rowków wiórowych, a spoiwo nadaje strukturze </a:t>
            </a:r>
            <a:r>
              <a:rPr lang="pl-PL" sz="2000" dirty="0" smtClean="0"/>
              <a:t>ściernicy określoną wytrzymałość mechaniczną. Ziarna ścierne </a:t>
            </a:r>
            <a:r>
              <a:rPr lang="pl-PL" sz="2000" dirty="0"/>
              <a:t>są osadzone w spoiwie w </a:t>
            </a:r>
            <a:r>
              <a:rPr lang="pl-PL" sz="2000" dirty="0" smtClean="0"/>
              <a:t>sposób przypadkowy. </a:t>
            </a:r>
            <a:r>
              <a:rPr lang="pl-PL" sz="2000" dirty="0"/>
              <a:t>Szlifowanie jest procesem wysoko </a:t>
            </a:r>
            <a:r>
              <a:rPr lang="pl-PL" sz="2000" dirty="0" smtClean="0"/>
              <a:t>energochłonnym.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5" t="40080" r="35634" b="36309"/>
          <a:stretch/>
        </p:blipFill>
        <p:spPr bwMode="auto">
          <a:xfrm>
            <a:off x="539552" y="3291199"/>
            <a:ext cx="4306799" cy="247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8" t="21230" r="9307" b="36508"/>
          <a:stretch/>
        </p:blipFill>
        <p:spPr bwMode="auto">
          <a:xfrm>
            <a:off x="5652120" y="3291199"/>
            <a:ext cx="2907634" cy="247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4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24936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b="1" u="sng" dirty="0" smtClean="0"/>
              <a:t>Odmiany szlifowania:</a:t>
            </a:r>
          </a:p>
          <a:p>
            <a:pPr marL="45720" indent="0">
              <a:buNone/>
            </a:pPr>
            <a:r>
              <a:rPr lang="pl-PL" sz="2000" dirty="0"/>
              <a:t>Ze </a:t>
            </a:r>
            <a:r>
              <a:rPr lang="pl-PL" sz="2000" dirty="0" smtClean="0"/>
              <a:t>względu </a:t>
            </a:r>
            <a:r>
              <a:rPr lang="pl-PL" sz="2000" dirty="0"/>
              <a:t>na zadania obróbkowe </a:t>
            </a:r>
            <a:r>
              <a:rPr lang="pl-PL" sz="2000" dirty="0" smtClean="0"/>
              <a:t>występujące </a:t>
            </a:r>
            <a:r>
              <a:rPr lang="pl-PL" sz="2000" dirty="0"/>
              <a:t>w procesach wytwarzania </a:t>
            </a:r>
            <a:r>
              <a:rPr lang="pl-PL" sz="2000" dirty="0" smtClean="0"/>
              <a:t>części maszyn oraz układy </a:t>
            </a:r>
            <a:r>
              <a:rPr lang="pl-PL" sz="2000" dirty="0"/>
              <a:t>kinematyczne szlifowanie </a:t>
            </a:r>
            <a:r>
              <a:rPr lang="pl-PL" sz="2000" dirty="0" smtClean="0"/>
              <a:t>można podzielić </a:t>
            </a:r>
            <a:r>
              <a:rPr lang="pl-PL" sz="2000" dirty="0"/>
              <a:t>na:</a:t>
            </a:r>
          </a:p>
          <a:p>
            <a:r>
              <a:rPr lang="pl-PL" sz="2000" dirty="0" smtClean="0"/>
              <a:t>szlifowanie płaszczyzn </a:t>
            </a:r>
            <a:r>
              <a:rPr lang="pl-PL" sz="2000" dirty="0"/>
              <a:t>- obwodem </a:t>
            </a:r>
            <a:r>
              <a:rPr lang="pl-PL" sz="2000" dirty="0" smtClean="0"/>
              <a:t>tarczy</a:t>
            </a:r>
            <a:r>
              <a:rPr lang="pl-PL" sz="2000" dirty="0"/>
              <a:t> </a:t>
            </a:r>
            <a:r>
              <a:rPr lang="pl-PL" sz="2000" dirty="0" smtClean="0"/>
              <a:t>lub czołem tarczy</a:t>
            </a:r>
            <a:endParaRPr lang="pl-P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23611" r="36526" b="21627"/>
          <a:stretch/>
        </p:blipFill>
        <p:spPr bwMode="auto">
          <a:xfrm>
            <a:off x="1547664" y="2166958"/>
            <a:ext cx="5718629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4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08712"/>
          </a:xfrm>
        </p:spPr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zlifowanie na okrągło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17857" r="32846" b="14484"/>
          <a:stretch/>
        </p:blipFill>
        <p:spPr bwMode="auto">
          <a:xfrm>
            <a:off x="1619672" y="692696"/>
            <a:ext cx="5771052" cy="565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u="sng" dirty="0" smtClean="0"/>
              <a:t>Przykłady prac wykonywanych </a:t>
            </a:r>
            <a:r>
              <a:rPr lang="pl-PL" u="sng" dirty="0"/>
              <a:t>na szlifierkach: </a:t>
            </a:r>
            <a:endParaRPr lang="pl-PL" u="sng" dirty="0" smtClean="0"/>
          </a:p>
          <a:p>
            <a:pPr marL="45720" indent="0">
              <a:buNone/>
            </a:pPr>
            <a:r>
              <a:rPr lang="pl-PL" dirty="0" smtClean="0"/>
              <a:t>• </a:t>
            </a:r>
            <a:r>
              <a:rPr lang="pl-PL" dirty="0"/>
              <a:t>szlifowanie wałów korbowych, </a:t>
            </a: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18453" r="20128" b="19318"/>
          <a:stretch/>
        </p:blipFill>
        <p:spPr bwMode="auto">
          <a:xfrm>
            <a:off x="683568" y="1340768"/>
            <a:ext cx="7704856" cy="479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3873584"/>
          </a:xfrm>
        </p:spPr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zlifowanie wałków bezkłowe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2" t="20932" r="5626" b="20932"/>
          <a:stretch/>
        </p:blipFill>
        <p:spPr bwMode="auto">
          <a:xfrm>
            <a:off x="323528" y="821222"/>
            <a:ext cx="5544616" cy="512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t="31155" r="50426" b="47064"/>
          <a:stretch/>
        </p:blipFill>
        <p:spPr bwMode="auto">
          <a:xfrm>
            <a:off x="6020369" y="803710"/>
            <a:ext cx="2923279" cy="289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020369" y="3892992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Istota procesu szlifowania: </a:t>
            </a:r>
          </a:p>
          <a:p>
            <a:r>
              <a:rPr lang="pl-PL" sz="1600" dirty="0" smtClean="0"/>
              <a:t>1-przedmiot szlifowany,</a:t>
            </a:r>
          </a:p>
          <a:p>
            <a:r>
              <a:rPr lang="pl-PL" sz="1600" dirty="0" smtClean="0"/>
              <a:t>2-ściernica skrawająca</a:t>
            </a:r>
          </a:p>
          <a:p>
            <a:r>
              <a:rPr lang="pl-PL" sz="1600" dirty="0" smtClean="0"/>
              <a:t>3-ściernica prowadząca</a:t>
            </a:r>
          </a:p>
          <a:p>
            <a:r>
              <a:rPr lang="pl-PL" sz="1600" dirty="0" smtClean="0"/>
              <a:t>4-podtrzymka</a:t>
            </a:r>
          </a:p>
          <a:p>
            <a:r>
              <a:rPr lang="pl-PL" sz="1600" dirty="0" smtClean="0"/>
              <a:t>5-wspornik służący do ustawienia wysokości położenia przedmiotu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86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6400800" cy="3474720"/>
          </a:xfrm>
        </p:spPr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zlifowanie otworów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21230" r="32932" b="36364"/>
          <a:stretch/>
        </p:blipFill>
        <p:spPr bwMode="auto">
          <a:xfrm>
            <a:off x="971600" y="764704"/>
            <a:ext cx="7034579" cy="50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2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928</TotalTime>
  <Words>503</Words>
  <Application>Microsoft Office PowerPoint</Application>
  <PresentationFormat>Pokaz na ekranie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Georgia</vt:lpstr>
      <vt:lpstr>Trebuchet MS</vt:lpstr>
      <vt:lpstr>Aerodynamiczny</vt:lpstr>
      <vt:lpstr>SZLIFOWANIE: narzędzia do szlifowania, odmiany szlifowania, prace wykonywane na szlifierkach.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Wiercenie: narzędzia do obróbki otworów, wiertarki, prace wykonywane na wiertarkach</dc:title>
  <dc:creator>Użytkownik systemu Windows</dc:creator>
  <cp:lastModifiedBy>Paweł Skowron</cp:lastModifiedBy>
  <cp:revision>25</cp:revision>
  <dcterms:created xsi:type="dcterms:W3CDTF">2020-01-07T20:51:24Z</dcterms:created>
  <dcterms:modified xsi:type="dcterms:W3CDTF">2020-01-27T09:53:55Z</dcterms:modified>
</cp:coreProperties>
</file>