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7B81-2FBA-4718-818B-4805C554DA6B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3F81-99D6-4A1D-81C1-228E29A2AB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7B81-2FBA-4718-818B-4805C554DA6B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3F81-99D6-4A1D-81C1-228E29A2AB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7B81-2FBA-4718-818B-4805C554DA6B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3F81-99D6-4A1D-81C1-228E29A2AB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7B81-2FBA-4718-818B-4805C554DA6B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3F81-99D6-4A1D-81C1-228E29A2AB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7B81-2FBA-4718-818B-4805C554DA6B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3F81-99D6-4A1D-81C1-228E29A2AB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7B81-2FBA-4718-818B-4805C554DA6B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3F81-99D6-4A1D-81C1-228E29A2AB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7B81-2FBA-4718-818B-4805C554DA6B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3F81-99D6-4A1D-81C1-228E29A2AB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7B81-2FBA-4718-818B-4805C554DA6B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3F81-99D6-4A1D-81C1-228E29A2AB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7B81-2FBA-4718-818B-4805C554DA6B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3F81-99D6-4A1D-81C1-228E29A2AB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7B81-2FBA-4718-818B-4805C554DA6B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3F81-99D6-4A1D-81C1-228E29A2AB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7B81-2FBA-4718-818B-4805C554DA6B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3F81-99D6-4A1D-81C1-228E29A2AB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B7B81-2FBA-4718-818B-4805C554DA6B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A3F81-99D6-4A1D-81C1-228E29A2AB3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2873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4800" b="1" i="1" dirty="0" smtClean="0">
                <a:latin typeface="Times New Roman" pitchFamily="18" charset="0"/>
                <a:cs typeface="Times New Roman" pitchFamily="18" charset="0"/>
              </a:rPr>
              <a:t>             Ruchy </a:t>
            </a:r>
            <a:r>
              <a:rPr lang="pl-PL" sz="4800" b="1" i="1" dirty="0" smtClean="0">
                <a:latin typeface="Times New Roman" pitchFamily="18" charset="0"/>
                <a:cs typeface="Times New Roman" pitchFamily="18" charset="0"/>
              </a:rPr>
              <a:t>w obrabiarkach.</a:t>
            </a:r>
            <a:endParaRPr lang="pl-PL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l"/>
            <a:r>
              <a:rPr lang="pl-PL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Podział ruchów w obrabiarkach.</a:t>
            </a:r>
          </a:p>
          <a:p>
            <a:pPr algn="l"/>
            <a:r>
              <a:rPr lang="pl-PL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pl-PL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Ruchy kształtowania. </a:t>
            </a:r>
          </a:p>
          <a:p>
            <a:pPr algn="l"/>
            <a:r>
              <a:rPr lang="pl-PL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Ruchy podziałowe.</a:t>
            </a:r>
          </a:p>
          <a:p>
            <a:pPr algn="l"/>
            <a:r>
              <a:rPr lang="pl-PL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Ruchy nastawcze.</a:t>
            </a:r>
          </a:p>
          <a:p>
            <a:pPr algn="l"/>
            <a:r>
              <a:rPr lang="pl-PL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Ruchy skrawania.</a:t>
            </a:r>
            <a:endParaRPr lang="pl-PL" sz="4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Documents and Settings\Test\Moje dokumenty\Downloads\logo szkoly ZST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1857356" cy="1142984"/>
          </a:xfrm>
          <a:prstGeom prst="roundRect">
            <a:avLst>
              <a:gd name="adj" fmla="val 16667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TopUp"/>
            <a:lightRig rig="threePt" dir="t"/>
          </a:scene3d>
          <a:sp3d contourW="6350" prstMaterial="matte">
            <a:bevelT w="101600" h="101600" prst="slope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Ruchy kształtowania.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Przykłady kształtowania powierzchni z zastosowaniem ruchu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złożonego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utworzonego z ruchów składowych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i P oraz ruchów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składowych  P</a:t>
            </a:r>
            <a:r>
              <a:rPr lang="pl-PL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 P</a:t>
            </a:r>
            <a:r>
              <a:rPr lang="pl-PL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przedstawiono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rysunku. </a:t>
            </a:r>
            <a:endParaRPr lang="pl-P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714752"/>
            <a:ext cx="7986461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442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Ruchy kształtowania.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514350" indent="-514350" algn="l">
              <a:buAutoNum type="alphaLcParenR"/>
            </a:pP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ruchu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złożonego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W-P w przypadku linii śrubowej, </a:t>
            </a:r>
            <a:endParaRPr lang="pl-PL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lphaLcParenR"/>
            </a:pP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ruchu złożonego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W-P w przypadku spirali Archimedesa, </a:t>
            </a:r>
            <a:endParaRPr lang="pl-PL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lphaLcParenR"/>
            </a:pP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ruchu złożonego P1 i P2 w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przypadku powierzchni walcowej o złożonym kształcie</a:t>
            </a:r>
            <a:endParaRPr lang="pl-P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i="1" dirty="0">
                <a:latin typeface="Times New Roman" pitchFamily="18" charset="0"/>
                <a:cs typeface="Times New Roman" pitchFamily="18" charset="0"/>
              </a:rPr>
              <a:t>Ruchy podziałowe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Ruchy podziałowe są ruchami, które występują wtedy, gdy </a:t>
            </a:r>
            <a:r>
              <a:rPr lang="pl-P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kształtowana powierzchnia składa się z powtarzalnych elementów cząstkowych, których obróbka jest dokonywana kolejno </a:t>
            </a:r>
            <a:r>
              <a:rPr lang="pl-P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(</a:t>
            </a:r>
            <a:r>
              <a:rPr lang="pl-P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 sposób nieciągły). </a:t>
            </a:r>
            <a:endParaRPr lang="pl-PL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Ruchy </a:t>
            </a:r>
            <a:r>
              <a:rPr lang="pl-PL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 </a:t>
            </a:r>
            <a:r>
              <a:rPr lang="pl-PL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występują </a:t>
            </a:r>
            <a:r>
              <a:rPr lang="pl-PL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podczas </a:t>
            </a:r>
            <a:r>
              <a:rPr lang="pl-P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obróbki kół zębatych, gwintów wielokrotnych, narzędzi </a:t>
            </a:r>
            <a:r>
              <a:rPr lang="pl-P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wieloostrzowych </a:t>
            </a:r>
            <a:r>
              <a:rPr lang="pl-P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itp</a:t>
            </a:r>
            <a:r>
              <a:rPr lang="pl-PL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pl-PL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2866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Ruchy podziałowe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Ruchy podziałowe służą do uzyskiwania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podziału</a:t>
            </a:r>
            <a:r>
              <a:rPr lang="pl-PL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kątowego,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lub</a:t>
            </a:r>
            <a:r>
              <a:rPr lang="pl-PL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liniowego .</a:t>
            </a:r>
          </a:p>
          <a:p>
            <a:endParaRPr lang="pl-PL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Przykłady </a:t>
            </a:r>
            <a:r>
              <a:rPr lang="pl-PL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ruchów podziałowych: a) podział kątowy kolejny, b) podział kątowy mijany, c) podział liniow</a:t>
            </a:r>
            <a:r>
              <a:rPr lang="pl-PL" sz="2800" dirty="0"/>
              <a:t>y </a:t>
            </a:r>
            <a:endParaRPr lang="pl-PL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dm\Desktop\Przechwytywani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6863" y="2285992"/>
            <a:ext cx="8529535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b="1" i="1" dirty="0" smtClean="0">
                <a:latin typeface="Times New Roman" pitchFamily="18" charset="0"/>
                <a:cs typeface="Times New Roman" pitchFamily="18" charset="0"/>
              </a:rPr>
              <a:t>Ruchy podziałowe.</a:t>
            </a:r>
            <a:endParaRPr lang="pl-PL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przypadku </a:t>
            </a:r>
            <a:r>
              <a:rPr lang="pl-PL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podziału kolejnego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podziałkę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l-GR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pl-PL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b="1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przemieszczenia kątowego określa zależność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pl-PL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przypadku </a:t>
            </a:r>
            <a:r>
              <a:rPr lang="pl-PL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podziału mijanego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przemieszczenie kątowe </a:t>
            </a:r>
            <a:r>
              <a:rPr lang="el-GR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pl-PL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p’</a:t>
            </a:r>
            <a:r>
              <a:rPr lang="pl-PL" sz="2000" b="1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jest nastawiane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wybraną liczbę podziałek 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pl-PL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według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zależności: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pl-P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adm\Desktop\Przechwytywanie.PNG"/>
          <p:cNvPicPr>
            <a:picLocks noChangeAspect="1" noChangeArrowheads="1"/>
          </p:cNvPicPr>
          <p:nvPr/>
        </p:nvPicPr>
        <p:blipFill>
          <a:blip r:embed="rId3">
            <a:lum bright="-56000" contrast="77000"/>
          </a:blip>
          <a:srcRect/>
          <a:stretch>
            <a:fillRect/>
          </a:stretch>
        </p:blipFill>
        <p:spPr bwMode="auto">
          <a:xfrm>
            <a:off x="1071538" y="2714620"/>
            <a:ext cx="7061579" cy="1445034"/>
          </a:xfrm>
          <a:prstGeom prst="rect">
            <a:avLst/>
          </a:prstGeom>
          <a:noFill/>
        </p:spPr>
      </p:pic>
      <p:pic>
        <p:nvPicPr>
          <p:cNvPr id="4099" name="Picture 3" descr="C:\Users\adm\Desktop\Przechwytywanie.PNG"/>
          <p:cNvPicPr>
            <a:picLocks noChangeAspect="1" noChangeArrowheads="1"/>
          </p:cNvPicPr>
          <p:nvPr/>
        </p:nvPicPr>
        <p:blipFill>
          <a:blip r:embed="rId4">
            <a:lum bright="-56000" contrast="77000"/>
          </a:blip>
          <a:srcRect/>
          <a:stretch>
            <a:fillRect/>
          </a:stretch>
        </p:blipFill>
        <p:spPr bwMode="auto">
          <a:xfrm>
            <a:off x="2357422" y="5786454"/>
            <a:ext cx="3467111" cy="8711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b="1" i="1" dirty="0" smtClean="0">
                <a:latin typeface="Times New Roman" pitchFamily="18" charset="0"/>
                <a:cs typeface="Times New Roman" pitchFamily="18" charset="0"/>
              </a:rPr>
              <a:t>Ruchy podziałowe.</a:t>
            </a:r>
            <a:endParaRPr lang="pl-PL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której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liczba podziału nie może być podzielna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przez z</a:t>
            </a:r>
            <a:r>
              <a:rPr lang="pl-PL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gdyż w przeciwnym razie nie mogą być obrobione wszystkie powierzchnie cząstkowe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przypadku podziału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liniowego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następuje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przemieszczenie liniowe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narzędzia lub obrabianego przedmiotu o wartość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podziałki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i="1" dirty="0"/>
              <a:t> 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5723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4000" b="1" i="1" dirty="0" smtClean="0">
                <a:latin typeface="Times New Roman" pitchFamily="18" charset="0"/>
                <a:cs typeface="Times New Roman" pitchFamily="18" charset="0"/>
              </a:rPr>
              <a:t>Ruchy nastawcze.</a:t>
            </a:r>
            <a:endParaRPr lang="pl-PL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Ruchy nastawcze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ruchy nastawienia wymiarowego) są to ruchy, za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pomocą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których uzyskuje się żądane nastawienie wymiarowe narzędzia względem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obrabianego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przedmiotu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pl-PL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adm\Desktop\Przechwytywani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3214686"/>
            <a:ext cx="5538909" cy="3357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4000" b="1" i="1" dirty="0" smtClean="0">
                <a:latin typeface="Times New Roman" pitchFamily="18" charset="0"/>
                <a:cs typeface="Times New Roman" pitchFamily="18" charset="0"/>
              </a:rPr>
              <a:t>Ruchy nastawcze.</a:t>
            </a:r>
            <a:endParaRPr lang="pl-PL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Przykłady ruchów nastawczych w procesie: </a:t>
            </a:r>
            <a:endParaRPr lang="pl-P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pl-PL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toczenia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l-P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pl-PL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frezowania,</a:t>
            </a:r>
          </a:p>
          <a:p>
            <a:pPr marL="514350" indent="-514350">
              <a:buAutoNum type="alphaLcParenR"/>
            </a:pPr>
            <a:r>
              <a:rPr lang="pl-PL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wiercenia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otworów; </a:t>
            </a:r>
            <a:endParaRPr lang="pl-PL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y - nastawiane wymiary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l-PL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Ponieważ od prawidłowego położenia wyjściowego narzędzia (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określonego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wymiaru nastawczego) zależy bezpośrednio dokładność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wymiarowa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kształtowanej powierzchni, ruchy te są zaliczane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grupy ruchów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podstawowych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442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i="1" dirty="0">
                <a:latin typeface="Times New Roman" pitchFamily="18" charset="0"/>
                <a:cs typeface="Times New Roman" pitchFamily="18" charset="0"/>
              </a:rPr>
              <a:t>Ruchy skrawania.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Ruchy skrawania </a:t>
            </a:r>
            <a:r>
              <a:rPr lang="pl-PL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obrotowe lub prostoliniowe - służą do usunięcia z kształtowanej powierzchni naddatku obróbkowego. Występujące w ma-szynach ruchy skrawania są albo ruchami głównymi, albo ruchami </a:t>
            </a:r>
            <a:r>
              <a:rPr lang="pl-PL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posuwowymi .</a:t>
            </a:r>
            <a:endParaRPr lang="pl-PL" sz="4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2866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Ruchy skrawania.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r>
              <a:rPr lang="pl-PL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Ruchy skrawania i ich podstawowe parametry: a) ruch główny </a:t>
            </a:r>
            <a:r>
              <a:rPr lang="pl-PL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obrotowy</a:t>
            </a:r>
            <a:r>
              <a:rPr lang="pl-PL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b) ruch główny prostoliniowy, c) ruch posuwowy narzędzia </a:t>
            </a:r>
            <a:r>
              <a:rPr lang="pl-PL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jednoostrzowego</a:t>
            </a:r>
            <a:r>
              <a:rPr lang="pl-PL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d) ruch posuwowy narzędzia wieloostrzowego </a:t>
            </a:r>
          </a:p>
        </p:txBody>
      </p:sp>
      <p:pic>
        <p:nvPicPr>
          <p:cNvPr id="6146" name="Picture 2" descr="C:\Users\adm\Desktop\Przechwytywanie.PNG"/>
          <p:cNvPicPr>
            <a:picLocks noChangeAspect="1" noChangeArrowheads="1"/>
          </p:cNvPicPr>
          <p:nvPr/>
        </p:nvPicPr>
        <p:blipFill>
          <a:blip r:embed="rId3">
            <a:lum bright="-56000" contrast="78000"/>
          </a:blip>
          <a:srcRect/>
          <a:stretch>
            <a:fillRect/>
          </a:stretch>
        </p:blipFill>
        <p:spPr bwMode="auto">
          <a:xfrm>
            <a:off x="1785918" y="1214422"/>
            <a:ext cx="5643602" cy="45294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0010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Podział ruchów w obrabiarkach.</a:t>
            </a:r>
            <a:r>
              <a:rPr lang="pl-PL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42928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Wszystkie występujące w obrabiarce ruchy można podzielić na dwie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następujące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grupy: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ruchy podstawowe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tj. ruchy, które są niezbędne do przeprowadzenia procesu roboczego obrabiarki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ruchy pomocnicze,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tj. ruchy, które uzupełniają proces roboczy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obrabiarki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ruchów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podstawowych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zalicza się ruchy, które są potrzebne do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ukształtowania przedmiotu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oraz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skrawania naddatku obróbkowego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Ruchy skrawania.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Ruchem głównym jest ruch narzędzia lub przedmiotu obrabianego warunkujący istnienie procesu skrawania. Parametrem tego ruchu, który decyduje o wydajności procesu obróbki, jest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prędkość skrawania.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przypadku najczęściej występującego ruchu głównego obrotowego (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rys.a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prędkość skrawania określa zależność: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Ruchy skrawania.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 – średnica </a:t>
            </a:r>
            <a:r>
              <a:rPr lang="pl-PL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obrabianego przedmiotu,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lub narzędzia obrotowego[mm], </a:t>
            </a:r>
          </a:p>
          <a:p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– prędkość obrotowa przedmiotu obrabianego lub narzędzia obrotowego [obr./min.] </a:t>
            </a:r>
          </a:p>
          <a:p>
            <a:endParaRPr lang="pl-PL" dirty="0"/>
          </a:p>
        </p:txBody>
      </p:sp>
      <p:pic>
        <p:nvPicPr>
          <p:cNvPr id="4" name="Picture 2" descr="C:\Users\adm\Desktop\Przechwytywani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857364"/>
            <a:ext cx="6717028" cy="14287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0010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Ruchy skrawania.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Jeśli ruch główny jest ruchem prostoliniowym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(rys.b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to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prędkość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skrawania określa zależność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pl-PL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ilość podwójnych skoków narzędzia lub przedmiotu na minutę [2xskok/min.]</a:t>
            </a:r>
          </a:p>
          <a:p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 – długość powierzchni obrabianej [mm]</a:t>
            </a:r>
          </a:p>
          <a:p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l-PL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prędkość ruchu jałowego [m/min.]</a:t>
            </a:r>
          </a:p>
          <a:p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l-PL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prędkość ruchu roboczego [m/min.]</a:t>
            </a:r>
          </a:p>
          <a:p>
            <a:endParaRPr lang="pl-PL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adm\Desktop\Przechwytywani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571744"/>
            <a:ext cx="6215106" cy="126408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Picture 3" descr="C:\Users\adm\Desktop\Przechwytywani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2714620"/>
            <a:ext cx="1560356" cy="988226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Ruchy skrawania.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Ruchem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posuwowym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jest ruch narzędzia lub przedmiotu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obrabianego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niezbędny do usunięcia warstwy naddatku obróbkowego z całej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powierzchni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obrabianej. </a:t>
            </a:r>
            <a:endParaRPr lang="pl-P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Parametrem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ruchu posuwowego, który decyduje o wartości sił występujących podczas skrawania oraz jakości obrabianej powierzchni, jest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posuw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pl-P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2866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Ruchy skrawania.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zależności od zastosowanego narzędzia oraz sposobu obróbki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parametr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 jest określany i oznaczany następująco: </a:t>
            </a:r>
            <a:endParaRPr lang="pl-P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w przypadku </a:t>
            </a:r>
            <a:r>
              <a:rPr lang="pl-PL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narzędzi jednoostrzowych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rozróżnia się: </a:t>
            </a:r>
          </a:p>
          <a:p>
            <a:pPr>
              <a:buFont typeface="Wingdings" pitchFamily="2" charset="2"/>
              <a:buChar char="Ø"/>
            </a:pP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posuw </a:t>
            </a:r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 jeden obrót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 [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mm/obr]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określany jako długość liniowego przemieszczenia narzędzia lub przedmiotu obrabianego podczas jednego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obrotu 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elementu pary roboczej wykonującego ruch główny, </a:t>
            </a:r>
          </a:p>
          <a:p>
            <a:pPr>
              <a:buFont typeface="Wingdings" pitchFamily="2" charset="2"/>
              <a:buChar char="Ø"/>
            </a:pP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posuw </a:t>
            </a:r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 podwójny skok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 [mm/p.sk],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określany jako długość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liniowego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przemieszczenia narzędzia lub przedmiotu obrabianego podczas podwójnego skoku elementu wykonującego ruch główny, </a:t>
            </a:r>
          </a:p>
          <a:p>
            <a:endParaRPr lang="pl-P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Ruchy skrawania.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w przypadku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narzędzi wieloostrzowych </a:t>
            </a:r>
            <a:r>
              <a:rPr lang="pl-PL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rozróżnia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się: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posuw na jedno ostrze (ząb)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pl-PL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[mm/ost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.], określany jako długość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liniowego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przemieszczenia przedmiotu obrabianego podczas obrotu narzędzia o kąt podziałki międzyostrzowej,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posuw na jeden obrót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pl-PL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[mm/obr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], określany jako długość liniowego przemieszczenia narzędzia lub przedmiotu obrabianego podczas jednego obrotu narzędzia lub przedmiotu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2866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Ruchy skrawania.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85000" lnSpcReduction="10000"/>
          </a:bodyPr>
          <a:lstStyle/>
          <a:p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Między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prędkością posuwu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vf,</a:t>
            </a:r>
            <a:r>
              <a:rPr lang="pl-PL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posuwem na obrót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fn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oraz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posuwem na ostrze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fz</a:t>
            </a:r>
            <a:r>
              <a:rPr lang="pl-PL" b="1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występuje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następująca zależność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pl-PL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4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pl-PL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f</a:t>
            </a:r>
            <a:r>
              <a:rPr lang="pl-PL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pl-PL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4000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·</a:t>
            </a:r>
            <a:r>
              <a:rPr lang="pl-PL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z</a:t>
            </a:r>
          </a:p>
          <a:p>
            <a:r>
              <a:rPr lang="pl-PL" sz="3300" b="1" i="1" dirty="0" smtClean="0">
                <a:solidFill>
                  <a:schemeClr val="tx1"/>
                </a:solidFill>
              </a:rPr>
              <a:t>f</a:t>
            </a:r>
            <a:r>
              <a:rPr lang="pl-PL" sz="2400" b="1" i="1" dirty="0" smtClean="0">
                <a:solidFill>
                  <a:schemeClr val="tx1"/>
                </a:solidFill>
              </a:rPr>
              <a:t>n</a:t>
            </a:r>
            <a:r>
              <a:rPr lang="pl-PL" sz="2400" i="1" dirty="0" smtClean="0">
                <a:solidFill>
                  <a:schemeClr val="tx1"/>
                </a:solidFill>
              </a:rPr>
              <a:t> </a:t>
            </a:r>
            <a:r>
              <a:rPr lang="pl-PL" sz="3300" i="1" dirty="0">
                <a:solidFill>
                  <a:schemeClr val="tx1"/>
                </a:solidFill>
              </a:rPr>
              <a:t>- posuw na jeden obrót lub na podwójny skok, </a:t>
            </a:r>
          </a:p>
          <a:p>
            <a:r>
              <a:rPr lang="pl-PL" sz="3300" b="1" i="1" dirty="0">
                <a:solidFill>
                  <a:schemeClr val="tx1"/>
                </a:solidFill>
              </a:rPr>
              <a:t>f</a:t>
            </a:r>
            <a:r>
              <a:rPr lang="pl-PL" sz="2400" b="1" i="1" dirty="0" smtClean="0">
                <a:solidFill>
                  <a:schemeClr val="tx1"/>
                </a:solidFill>
              </a:rPr>
              <a:t>z </a:t>
            </a:r>
            <a:r>
              <a:rPr lang="pl-PL" sz="3300" i="1" dirty="0" smtClean="0">
                <a:solidFill>
                  <a:schemeClr val="tx1"/>
                </a:solidFill>
              </a:rPr>
              <a:t>- </a:t>
            </a:r>
            <a:r>
              <a:rPr lang="pl-PL" sz="3300" i="1" dirty="0">
                <a:solidFill>
                  <a:schemeClr val="tx1"/>
                </a:solidFill>
              </a:rPr>
              <a:t>posuw na ostrze, </a:t>
            </a:r>
          </a:p>
          <a:p>
            <a:r>
              <a:rPr lang="pl-PL" sz="3300" b="1" i="1" dirty="0">
                <a:solidFill>
                  <a:schemeClr val="tx1"/>
                </a:solidFill>
              </a:rPr>
              <a:t>n </a:t>
            </a:r>
            <a:r>
              <a:rPr lang="pl-PL" sz="3300" i="1" dirty="0">
                <a:solidFill>
                  <a:schemeClr val="tx1"/>
                </a:solidFill>
              </a:rPr>
              <a:t>- prędkość obrotowa narzędzia lub przedmiotu obrabianego, </a:t>
            </a:r>
          </a:p>
          <a:p>
            <a:r>
              <a:rPr lang="pl-PL" sz="3300" b="1" i="1" dirty="0">
                <a:solidFill>
                  <a:schemeClr val="tx1"/>
                </a:solidFill>
              </a:rPr>
              <a:t>z</a:t>
            </a:r>
            <a:r>
              <a:rPr lang="pl-PL" sz="3300" i="1" dirty="0">
                <a:solidFill>
                  <a:schemeClr val="tx1"/>
                </a:solidFill>
              </a:rPr>
              <a:t> - liczba ostrzy </a:t>
            </a:r>
            <a:r>
              <a:rPr lang="pl-PL" sz="3300" i="1" dirty="0" smtClean="0">
                <a:solidFill>
                  <a:schemeClr val="tx1"/>
                </a:solidFill>
              </a:rPr>
              <a:t>narzędzia .</a:t>
            </a:r>
            <a:endParaRPr lang="pl-PL" sz="33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l-P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adm\Desktop\Przechwytywani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571744"/>
            <a:ext cx="4214842" cy="8940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442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Ruchy skrawania.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 skrawania jest jednocześnie ruchem kształtowania wtedy, gdy jego tor jest identyczny z linią charakterystyczną kształtowanej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powierzchni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Występuje to najczęściej w przypadku prostych ruchów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kształtowania .</a:t>
            </a:r>
          </a:p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Odrębne ruchy skrawania i kształtowania występują w przypadku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ruchów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złożonych oraz zastosowania takich narzędzi, jak frezy lub ściernice, których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 obrotowy jest ruchem skrawania, ale z reguły nie jest ruchem kształtowania.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Wynika to z tego, iż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kątowy tor ruchu skrawania tych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narzędzi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jest zazwyczaj inny niż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linia charakterystyczna toru ruchu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kształtowania .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l-P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Ruchy skrawania.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Przykłady obróbki, w których ruch główny narzędzia nie jest ruchem kształtowania: a) szlifowanie wałka, b) frezowanie </a:t>
            </a:r>
            <a:r>
              <a:rPr lang="pl-PL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płaszczyzny .</a:t>
            </a:r>
          </a:p>
          <a:p>
            <a:endParaRPr lang="pl-PL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adm\Desktop\Przechwytywanie.PNG"/>
          <p:cNvPicPr>
            <a:picLocks noChangeAspect="1" noChangeArrowheads="1"/>
          </p:cNvPicPr>
          <p:nvPr/>
        </p:nvPicPr>
        <p:blipFill>
          <a:blip r:embed="rId3">
            <a:lum bright="-54000" contrast="77000"/>
          </a:blip>
          <a:srcRect/>
          <a:stretch>
            <a:fillRect/>
          </a:stretch>
        </p:blipFill>
        <p:spPr bwMode="auto">
          <a:xfrm>
            <a:off x="1214414" y="3000372"/>
            <a:ext cx="6858048" cy="34882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Podział ruchów w obrabiarkach.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Ruchami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podstawowymi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które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decydują o ukształtowaniu </a:t>
            </a:r>
            <a:r>
              <a:rPr lang="pl-PL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powierzchni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są: </a:t>
            </a:r>
          </a:p>
          <a:p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ruchy kształtowania, </a:t>
            </a:r>
          </a:p>
          <a:p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ruchy podziałowe, </a:t>
            </a:r>
          </a:p>
          <a:p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ruchy nastawcze</a:t>
            </a:r>
            <a:r>
              <a:rPr lang="pl-P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Ruchami podstawowymi, które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wpływają na proces skrawania,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są: </a:t>
            </a:r>
          </a:p>
          <a:p>
            <a:r>
              <a:rPr lang="pl-P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ruchy główne, </a:t>
            </a:r>
          </a:p>
          <a:p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ruchy posuwowe.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Podział ruchów w obrabiarkach.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ruchów pomocniczych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zalicza się: </a:t>
            </a:r>
          </a:p>
          <a:p>
            <a:pPr>
              <a:buFontTx/>
              <a:buChar char="-"/>
            </a:pPr>
            <a:r>
              <a:rPr lang="pl-PL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ruchy </a:t>
            </a:r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dosuwu i odsuwu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narzędzia oraz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obrabianego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przedmiotu, </a:t>
            </a:r>
            <a:endParaRPr lang="pl-P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ruchy zakładania i mocowania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oraz </a:t>
            </a:r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zdejmowania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narzędzia i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obrabianego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przedmiotu,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ruchy </a:t>
            </a:r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włączania i wyłączania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czynności roboczych obrabiarki,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pozostałe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ruchy pomocnicze.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4000" b="1" i="1" dirty="0">
                <a:latin typeface="Times New Roman" pitchFamily="18" charset="0"/>
                <a:cs typeface="Times New Roman" pitchFamily="18" charset="0"/>
              </a:rPr>
              <a:t>Ruchy </a:t>
            </a:r>
            <a:r>
              <a:rPr lang="pl-PL" sz="4000" b="1" i="1" dirty="0" smtClean="0">
                <a:latin typeface="Times New Roman" pitchFamily="18" charset="0"/>
                <a:cs typeface="Times New Roman" pitchFamily="18" charset="0"/>
              </a:rPr>
              <a:t>kształtowania. </a:t>
            </a:r>
            <a:endParaRPr lang="pl-PL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Ruchy kształtowania decydują o prawidłowym wykonaniu przedmiotu i ich zadaniem jest przemieszczenie narzędzia względem obrabianej </a:t>
            </a:r>
            <a:r>
              <a:rPr lang="pl-PL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powierzchni </a:t>
            </a:r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 torach zgodnych z przyjętymi liniami charakterystycznymi.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Ruchy kształtowania mogą być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proste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lub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złożone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Do prostych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ruchów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kształtowania zalicza się ruch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obrotowy i prostoliniowy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 do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ruchów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złożonych wszystkie pozostałe.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0010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Ruchy kształtowania.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Przykłady najczęściej występujących powierzchni: </a:t>
            </a: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a</a:t>
            </a:r>
            <a:r>
              <a:rPr 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powierzchnie </a:t>
            </a:r>
            <a:r>
              <a:rPr lang="pl-PL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obrotowe</a:t>
            </a:r>
            <a:r>
              <a:rPr 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b) powierzchnie </a:t>
            </a:r>
            <a:r>
              <a:rPr lang="pl-PL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płaskie</a:t>
            </a: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                  </a:t>
            </a:r>
            <a:r>
              <a:rPr 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powierzchnie, których </a:t>
            </a:r>
            <a:r>
              <a:rPr lang="pl-PL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jedna z linii charakterystycznych jest linią złożoną </a:t>
            </a:r>
            <a:r>
              <a:rPr lang="pl-PL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pl-PL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\Desktop\Przechwytywanie.PNG"/>
          <p:cNvPicPr>
            <a:picLocks noChangeAspect="1" noChangeArrowheads="1"/>
          </p:cNvPicPr>
          <p:nvPr/>
        </p:nvPicPr>
        <p:blipFill>
          <a:blip r:embed="rId3">
            <a:lum bright="-36000" contrast="60000"/>
          </a:blip>
          <a:srcRect/>
          <a:stretch>
            <a:fillRect/>
          </a:stretch>
        </p:blipFill>
        <p:spPr bwMode="auto">
          <a:xfrm>
            <a:off x="1643042" y="2981296"/>
            <a:ext cx="5653091" cy="387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Ruchy kształtowania.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 pomocą prostych ruchów kształtowania można wykonać wszystkie powierzchnie określone liniami charakterystycznymi, będącymi prostą lub okręgiem, </a:t>
            </a:r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pl-PL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więc powierzchnie grupy a) i b</a:t>
            </a:r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na rysunku,  </a:t>
            </a:r>
            <a:r>
              <a:rPr lang="pl-PL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oraz te </a:t>
            </a:r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powierzchnie</a:t>
            </a:r>
            <a:r>
              <a:rPr lang="pl-PL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których złożona linia zarysu (</a:t>
            </a:r>
            <a:r>
              <a:rPr lang="pl-PL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linia charakterystyczna) jest wykonana narzędziem kształtowym. </a:t>
            </a:r>
            <a:endParaRPr lang="pl-PL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Ruchy kształtowania.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Złożony ruch kształtowania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jest </a:t>
            </a:r>
            <a:r>
              <a:rPr lang="pl-PL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geometryczną sumą ruchów składowych (elementarnych), 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którymi są ruchy obrotowe i prostoliniowe, wykonywane przez zespoły prowadnicowe obrabiarki, przemieszczające narzędzie lub obrabiany przedmiot.</a:t>
            </a:r>
          </a:p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celu uzyskania złożonego ruchu kształtowania obrabiarka musi być wyposażona w mechanizmy zapewniające takie sprzężenie ruchów,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składowych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aby ruch złożony odbywał się po zamierzonym torze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pl-P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2866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Ruchy kształtowania.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najczęściej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występujących ruchów złożonych należą: 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ruchy składające się z </a:t>
            </a:r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elementarnego ruchu obrotowego </a:t>
            </a:r>
            <a:r>
              <a:rPr lang="pl-PL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 i </a:t>
            </a:r>
            <a:r>
              <a:rPr lang="pl-PL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prostoliniowego </a:t>
            </a:r>
            <a:r>
              <a:rPr lang="pl-PL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jako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ruchy śrubowe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lub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toczne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są one stosowane do obróbki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gwintów i uzębień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tj. do wykonywania powierzchni zaliczanych do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grupy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c), </a:t>
            </a:r>
            <a:endParaRPr lang="pl-PL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ruchy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składające się z </a:t>
            </a:r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dwóch ruchów prostoliniowych</a:t>
            </a:r>
            <a:r>
              <a:rPr lang="pl-P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 P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są one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stosowane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obróbki złożonych zarysów powierzchni obrotowych i płaskich, a więc powierzchni zaliczanych do grupy c). </a:t>
            </a:r>
          </a:p>
          <a:p>
            <a:pPr>
              <a:buFont typeface="Wingdings" pitchFamily="2" charset="2"/>
              <a:buChar char="v"/>
            </a:pPr>
            <a:endParaRPr lang="pl-PL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1295</Words>
  <Application>Microsoft Office PowerPoint</Application>
  <PresentationFormat>On-screen Show (4:3)</PresentationFormat>
  <Paragraphs>133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             Ruchy w obrabiarkach.</vt:lpstr>
      <vt:lpstr> Podział ruchów w obrabiarkach. </vt:lpstr>
      <vt:lpstr> Podział ruchów w obrabiarkach. </vt:lpstr>
      <vt:lpstr> Podział ruchów w obrabiarkach. </vt:lpstr>
      <vt:lpstr>Ruchy kształtowania. </vt:lpstr>
      <vt:lpstr>Ruchy kształtowania. </vt:lpstr>
      <vt:lpstr>Ruchy kształtowania. </vt:lpstr>
      <vt:lpstr>Ruchy kształtowania. </vt:lpstr>
      <vt:lpstr>Ruchy kształtowania. </vt:lpstr>
      <vt:lpstr>Ruchy kształtowania. </vt:lpstr>
      <vt:lpstr>Ruchy kształtowania.</vt:lpstr>
      <vt:lpstr>Ruchy podziałowe</vt:lpstr>
      <vt:lpstr>Ruchy podziałowe</vt:lpstr>
      <vt:lpstr>Ruchy podziałowe.</vt:lpstr>
      <vt:lpstr>Ruchy podziałowe.</vt:lpstr>
      <vt:lpstr>Ruchy nastawcze.</vt:lpstr>
      <vt:lpstr>Ruchy nastawcze.</vt:lpstr>
      <vt:lpstr>Ruchy skrawania.</vt:lpstr>
      <vt:lpstr>Ruchy skrawania.</vt:lpstr>
      <vt:lpstr>Ruchy skrawania.</vt:lpstr>
      <vt:lpstr>Ruchy skrawania.</vt:lpstr>
      <vt:lpstr>Ruchy skrawania.</vt:lpstr>
      <vt:lpstr>Ruchy skrawania.</vt:lpstr>
      <vt:lpstr>Ruchy skrawania.</vt:lpstr>
      <vt:lpstr>Ruchy skrawania.</vt:lpstr>
      <vt:lpstr>Ruchy skrawania.</vt:lpstr>
      <vt:lpstr>Ruchy skrawania.</vt:lpstr>
      <vt:lpstr>Ruchy skrawania.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Ruchy w obrabiarkach.</dc:title>
  <dc:creator>Użytkownik systemu Windows</dc:creator>
  <cp:lastModifiedBy>Użytkownik systemu Windows</cp:lastModifiedBy>
  <cp:revision>22</cp:revision>
  <dcterms:created xsi:type="dcterms:W3CDTF">2021-03-14T10:36:54Z</dcterms:created>
  <dcterms:modified xsi:type="dcterms:W3CDTF">2022-02-10T12:12:36Z</dcterms:modified>
</cp:coreProperties>
</file>